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954" r:id="rId3"/>
    <p:sldId id="986" r:id="rId4"/>
    <p:sldId id="273" r:id="rId5"/>
    <p:sldId id="1010" r:id="rId6"/>
    <p:sldId id="994" r:id="rId7"/>
    <p:sldId id="985" r:id="rId8"/>
    <p:sldId id="1001" r:id="rId9"/>
    <p:sldId id="978" r:id="rId10"/>
    <p:sldId id="969" r:id="rId11"/>
    <p:sldId id="981" r:id="rId12"/>
    <p:sldId id="982" r:id="rId13"/>
    <p:sldId id="983" r:id="rId14"/>
    <p:sldId id="984" r:id="rId15"/>
    <p:sldId id="1005" r:id="rId16"/>
    <p:sldId id="1006" r:id="rId17"/>
    <p:sldId id="1007" r:id="rId18"/>
    <p:sldId id="988" r:id="rId19"/>
    <p:sldId id="1002" r:id="rId20"/>
    <p:sldId id="1008" r:id="rId21"/>
    <p:sldId id="989" r:id="rId22"/>
    <p:sldId id="1004" r:id="rId23"/>
    <p:sldId id="1014" r:id="rId24"/>
    <p:sldId id="1012" r:id="rId25"/>
    <p:sldId id="990" r:id="rId26"/>
    <p:sldId id="1013" r:id="rId27"/>
    <p:sldId id="1017" r:id="rId28"/>
    <p:sldId id="1003" r:id="rId29"/>
    <p:sldId id="764" r:id="rId30"/>
    <p:sldId id="785" r:id="rId31"/>
    <p:sldId id="101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390"/>
    <a:srgbClr val="9FC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56" d="100"/>
          <a:sy n="56" d="100"/>
        </p:scale>
        <p:origin x="8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91AF5-2077-4BA1-B113-2310F8AFC2A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82E02-BE67-4161-A544-735639CA5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2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93506-5662-C6F9-47A7-A66F71D9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F7D994-3174-BFF9-38FA-23F27A341F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CA335E-AB25-1EE0-4E97-0EFE042B4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59913-4716-D7A6-B40B-D3930897E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1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29034-BFCA-A091-8AE0-8734A736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D600A-8B1F-A6B1-AC4E-4F2D90AA9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3989A-9F83-9868-91CB-67B0A5C31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449D3-5372-FABE-5E3A-C853C62F6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8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8201D-2297-A7ED-749B-B0D0550B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0375D-4A02-3636-90DD-87D3142FC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E9177-0165-9F31-400E-9CC766609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FEC84-D5B7-DF31-0DA5-E5C1A4291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8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8CD17-5821-D31F-7B9C-A5B4E8BDB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4D865-DEBE-17C6-36F2-5D0ED0D27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E6FDF-EC4F-00AC-4A33-DD96D6AE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18414-642A-0661-E1F2-601030F0A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75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A172-604A-6137-543E-223320F11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1E6773-7164-F80E-572A-FE27B3664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EC1057-8E9D-308F-DEC6-13F4F8A8D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1F019-A27B-39D8-637F-A8D1C6EAC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0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BA19A-71E7-F8C7-1DD0-919E4C4F3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B207A1-CA89-BA83-E8E1-0C1DBBC0C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6B3F3-67FB-9EF2-7E11-B4A230D8D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147F7-21C4-A1D1-2DA4-E9B4589CB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26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6D71-DFF4-FEEF-0D62-F5701935F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427A9-0563-6922-7C3F-2B3B34F4D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6A1D5-EBEF-BD1F-D1DC-705B1481B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70E0-15C5-06B1-82B9-C1C7239E0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75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F4D22-1A46-04DB-9B03-38CE7849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212E1-5CF5-B1F3-9FFB-0A3E2EC6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C6D8C-5FA3-DF3B-E706-0CE494D8D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151B9-3329-DD47-FAB6-A3155E036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5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15B98-72EF-9E4A-B2C3-AFD32BDD5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618C3-E025-F453-8FB0-807D3048C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B1D55-81BB-2A2D-5C83-63D42C0F9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2D050-9858-2F9B-8C2B-E067765D2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1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29034-BFCA-A091-8AE0-8734A736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D600A-8B1F-A6B1-AC4E-4F2D90AA9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3989A-9F83-9868-91CB-67B0A5C31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449D3-5372-FABE-5E3A-C853C62F6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82E02-BE67-4161-A544-735639CA5D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FEDF-4E64-345E-AB62-B3B4C3C39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F668F-4D49-BEC6-DE7C-3E869E4C3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BD0C-4663-05EE-0B83-C11FA3EE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2CCF-237E-83F8-B005-64F5214B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476C-6E96-DD45-2402-1F3F7ACBE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9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5EF6-1A03-E077-5421-EA6D0113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ED6B2-3D95-3D77-E588-3642905EF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58059-EE05-C8EF-611C-8AE03E9FA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B9D03-F220-8DA1-9752-70D59D896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1C519-9006-853C-9114-A194FB73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2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39F53-5EF9-330F-C790-33D876D14D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94974-3B66-9295-234A-3017DF34E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107D8-2EC0-DAEF-7FFA-CF9338D4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7FBEF-88CE-42B1-779C-F8C8B60D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89E6F-A31C-7113-4656-B135E3F8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1E64-873A-F2AD-8994-87C8CBDD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7738-D6CD-4FE9-21DC-9002E943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65BA-1C07-4CA3-BEA6-DF7BA250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666A9-47FC-92AC-3D31-81DDD663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A462-15CD-C29C-E9C6-B1D95682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9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2848-2DED-2C41-E3E5-3B62EFE9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583DC-4676-E553-60FF-66EA08892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7E372-058D-562A-84B7-4419FA66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8AE9-8941-F00C-07BD-FD96501D4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4D62E-2C63-1145-4574-BB2722CB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6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7F5A-E538-B3CD-CF09-91561668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A79E-6161-6672-29A8-EC3C973AB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B898-5571-7270-3233-154A5865F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AFF83-BD61-AB1C-8C60-56029E96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386F6-8EE4-DB9B-D695-2BABE749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9F7A8-A7F3-7042-C169-CCFFB06E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9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9787-421D-742A-F54E-DA803BEA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EB2A1-3672-84FD-20EB-D83F5B7E4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62D6D-8D88-C374-2F67-ADCB2BB89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8DB75-1F9E-F53E-508C-BCE9B3782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F1EFE-EC88-4821-35D1-3407704E5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6E025-767D-7906-E6C6-4602AA66F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8C0F4C-CAE9-141D-0786-18FD7A08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A92E7-DEE4-4A74-892A-04ED10FF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4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2D4D-8A8A-D7B1-CBE0-BF777044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7319B-B47D-7A08-2F8C-E7EB1E8D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6DD35-3499-7039-923A-D0896FECD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48622-66E6-191B-1055-1D41143F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5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26E8E-E7BA-8B1D-6E80-B365CF62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B36EBD-6204-65B4-1215-D1E79729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E6FFC-1A90-2A23-9852-B364E823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8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2233-DCC5-AF65-EE61-9E909FE9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4B15B-37C3-7912-25DA-F47A1729F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D6F9B-4EA1-435B-6259-16F6C65B4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7394C-4E2C-C28B-E4BE-B68AF5B87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6F3B6-E364-8138-3149-EC061516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C2979-B81B-BE1F-F5EC-9891334A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68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6B83-7426-D5F9-9D77-F7FE2A4C1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F69F1C-5711-FEA7-460E-558F05E75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69A31-C776-1CFE-0628-85455C5B2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505B0-AC3F-D67C-E9F6-8B42B47E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1662D-3839-D918-F502-456F0294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57953-DB77-5DAF-1FDE-2157760F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7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19A77-428C-CA5F-A609-10144762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34FDC-52EE-F578-5882-91F9B0B16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5487C-3F15-30BE-6046-30E72900D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9E1F9-83F8-4EE8-BA17-07AD29752570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3C16A-EE89-EC75-5A37-DF77F16FD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F1131-F98E-F9B3-BCB0-6E3FE79C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062AA-2C6C-4571-9892-9B3657580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5FF854-1024-C381-AEE0-126931EE5150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157228C-0CF7-471A-6DB4-679BDC043B17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CAMLC24</a:t>
            </a:r>
            <a:endParaRPr lang="en-US" sz="3600" baseline="300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5B4A076C-4020-499F-F6D5-05042578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BCE9BEC1-69FF-5811-5C8D-02BA3097F08C}"/>
              </a:ext>
            </a:extLst>
          </p:cNvPr>
          <p:cNvSpPr>
            <a:spLocks/>
          </p:cNvSpPr>
          <p:nvPr/>
        </p:nvSpPr>
        <p:spPr bwMode="auto">
          <a:xfrm>
            <a:off x="7036164" y="5127981"/>
            <a:ext cx="47253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288803">
              <a:buSzPct val="77000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Gill Sans" charset="0"/>
                <a:cs typeface="Gill Sans" charset="0"/>
                <a:sym typeface="Gill Sans" charset="0"/>
              </a:rPr>
              <a:t>Dr. Juan Vicente Alegre Requena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A1941D-2C73-70D5-34E3-9CB427DCE40F}"/>
              </a:ext>
            </a:extLst>
          </p:cNvPr>
          <p:cNvSpPr txBox="1">
            <a:spLocks/>
          </p:cNvSpPr>
          <p:nvPr/>
        </p:nvSpPr>
        <p:spPr>
          <a:xfrm>
            <a:off x="757060" y="2230398"/>
            <a:ext cx="10671225" cy="1415772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pPr algn="ctr"/>
            <a:r>
              <a:rPr lang="en-US" sz="4000" b="1" dirty="0">
                <a:solidFill>
                  <a:schemeClr val="tx1">
                    <a:lumMod val="50000"/>
                  </a:schemeClr>
                </a:solidFill>
              </a:rPr>
              <a:t>Automation of computational chemistry workflows with AQME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E629924-DFB7-529D-392A-BBA264469496}"/>
              </a:ext>
            </a:extLst>
          </p:cNvPr>
          <p:cNvSpPr>
            <a:spLocks/>
          </p:cNvSpPr>
          <p:nvPr/>
        </p:nvSpPr>
        <p:spPr bwMode="auto">
          <a:xfrm>
            <a:off x="284498" y="5127981"/>
            <a:ext cx="22221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288803">
              <a:buSzPct val="77000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  <a:latin typeface="Gill Sans" charset="0"/>
                <a:cs typeface="Gill Sans" charset="0"/>
                <a:sym typeface="Gill Sans" charset="0"/>
              </a:rPr>
              <a:t>June 13, 2024</a:t>
            </a:r>
          </a:p>
        </p:txBody>
      </p:sp>
      <p:pic>
        <p:nvPicPr>
          <p:cNvPr id="3" name="Picture 2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0F39FD7-3E82-0F6A-4ACC-8A28505E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49F3C-C0D0-9DF9-94A6-955F875E2663}"/>
              </a:ext>
            </a:extLst>
          </p:cNvPr>
          <p:cNvSpPr/>
          <p:nvPr/>
        </p:nvSpPr>
        <p:spPr>
          <a:xfrm>
            <a:off x="0" y="5741171"/>
            <a:ext cx="12192000" cy="1168979"/>
          </a:xfrm>
          <a:prstGeom prst="rect">
            <a:avLst/>
          </a:prstGeom>
          <a:solidFill>
            <a:srgbClr val="9FC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1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E9A38-11B8-9B84-CF6C-D6DBD9BB3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C004E3-A71D-AB99-9376-DA8164F240F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99C8BA8-B305-E523-5013-1A3629A21F72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8FC3E59C-8E5C-E2FA-3CEC-678E2C64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1F39DAF-289A-5307-F0B8-538D5DC0BBCD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927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Conformer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searches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are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tricky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B15715E-B23D-BD06-C6C6-D153962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10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F7E29298-A78E-08B1-2195-E35CC2AA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C42B6A-B455-3C10-E85D-FC49767E226B}"/>
              </a:ext>
            </a:extLst>
          </p:cNvPr>
          <p:cNvSpPr txBox="1"/>
          <p:nvPr/>
        </p:nvSpPr>
        <p:spPr>
          <a:xfrm>
            <a:off x="97637" y="6082361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58EFB0-3AA2-0E3D-57B4-91B3F9AAD862}"/>
              </a:ext>
            </a:extLst>
          </p:cNvPr>
          <p:cNvSpPr txBox="1"/>
          <p:nvPr/>
        </p:nvSpPr>
        <p:spPr>
          <a:xfrm>
            <a:off x="3357461" y="5943048"/>
            <a:ext cx="3453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s-ES" sz="1600" b="1" dirty="0">
                <a:latin typeface="Gill Sans"/>
              </a:rPr>
              <a:t>1: </a:t>
            </a:r>
            <a:r>
              <a:rPr lang="en-US" sz="1600" i="1" dirty="0">
                <a:latin typeface="Gill Sans"/>
              </a:rPr>
              <a:t>Proc. Comb. Inst.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39</a:t>
            </a:r>
            <a:r>
              <a:rPr lang="fr-FR" sz="1600" dirty="0">
                <a:latin typeface="Gill Sans"/>
              </a:rPr>
              <a:t>, 877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2</a:t>
            </a:r>
            <a:r>
              <a:rPr lang="en-US" sz="1600" dirty="0">
                <a:latin typeface="Gill Sans"/>
              </a:rPr>
              <a:t>,</a:t>
            </a:r>
            <a:r>
              <a:rPr lang="en-US" sz="1600" b="1" dirty="0">
                <a:latin typeface="Gill Sans"/>
              </a:rPr>
              <a:t> 3: </a:t>
            </a:r>
            <a:r>
              <a:rPr lang="de-DE" sz="1600" i="1" dirty="0">
                <a:latin typeface="Gill Sans"/>
              </a:rPr>
              <a:t>Chem. Eng. J.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466</a:t>
            </a:r>
            <a:r>
              <a:rPr lang="de-DE" sz="1600" dirty="0">
                <a:latin typeface="Gill Sans"/>
              </a:rPr>
              <a:t>, 143346.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4:</a:t>
            </a:r>
            <a:r>
              <a:rPr lang="en-US" sz="1600" dirty="0">
                <a:latin typeface="Gill Sans"/>
              </a:rPr>
              <a:t> </a:t>
            </a:r>
            <a:r>
              <a:rPr lang="fr-FR" sz="1600" i="1" dirty="0">
                <a:latin typeface="Gill Sans"/>
              </a:rPr>
              <a:t>Nature Commun. </a:t>
            </a:r>
            <a:r>
              <a:rPr lang="fr-FR" sz="1600" b="1" dirty="0">
                <a:latin typeface="Gill Sans"/>
              </a:rPr>
              <a:t>2022</a:t>
            </a:r>
            <a:r>
              <a:rPr lang="fr-FR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13</a:t>
            </a:r>
            <a:r>
              <a:rPr lang="fr-FR" sz="1600" dirty="0">
                <a:latin typeface="Gill Sans"/>
              </a:rPr>
              <a:t>, 6885.</a:t>
            </a:r>
            <a:endParaRPr lang="en-US" sz="1600" dirty="0">
              <a:latin typeface="Gill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67BC5A-B599-C275-4C9B-93EE554C05D2}"/>
              </a:ext>
            </a:extLst>
          </p:cNvPr>
          <p:cNvCxnSpPr/>
          <p:nvPr/>
        </p:nvCxnSpPr>
        <p:spPr>
          <a:xfrm>
            <a:off x="3071527" y="5963508"/>
            <a:ext cx="0" cy="81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E42FC8-CABE-F26E-53ED-8237A1D832D6}"/>
              </a:ext>
            </a:extLst>
          </p:cNvPr>
          <p:cNvSpPr txBox="1"/>
          <p:nvPr/>
        </p:nvSpPr>
        <p:spPr>
          <a:xfrm>
            <a:off x="6936361" y="5943047"/>
            <a:ext cx="4873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5: </a:t>
            </a:r>
            <a:r>
              <a:rPr lang="de-DE" sz="1600" i="1" dirty="0">
                <a:latin typeface="Gill Sans"/>
              </a:rPr>
              <a:t>J. Am. Chem. Soc. </a:t>
            </a:r>
            <a:r>
              <a:rPr lang="de-DE" sz="1600" b="1" dirty="0">
                <a:latin typeface="Gill Sans"/>
              </a:rPr>
              <a:t>2022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144</a:t>
            </a:r>
            <a:r>
              <a:rPr lang="de-DE" sz="1600" dirty="0">
                <a:latin typeface="Gill Sans"/>
              </a:rPr>
              <a:t>, 86.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6: </a:t>
            </a:r>
            <a:r>
              <a:rPr lang="de-DE" sz="1600" i="1" dirty="0">
                <a:latin typeface="Gill Sans"/>
              </a:rPr>
              <a:t>Chem. Eur. J. </a:t>
            </a:r>
            <a:r>
              <a:rPr lang="de-DE" sz="1600" b="1" dirty="0">
                <a:latin typeface="Gill Sans"/>
              </a:rPr>
              <a:t>2017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23</a:t>
            </a:r>
            <a:r>
              <a:rPr lang="de-DE" sz="1600" dirty="0">
                <a:latin typeface="Gill Sans"/>
              </a:rPr>
              <a:t>, 15336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7: </a:t>
            </a:r>
            <a:r>
              <a:rPr lang="de-DE" sz="1600" i="1" dirty="0">
                <a:latin typeface="Gill Sans"/>
              </a:rPr>
              <a:t>ChemRxiv</a:t>
            </a:r>
            <a:r>
              <a:rPr lang="de-DE" sz="1600" dirty="0">
                <a:latin typeface="Gill Sans"/>
              </a:rPr>
              <a:t>,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10.26434/chemrxiv-2023-8jzsp </a:t>
            </a:r>
            <a:r>
              <a:rPr lang="en-US" sz="1600" dirty="0">
                <a:latin typeface="Gill San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38118-E9EB-1842-0CBC-782B92B0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434" y="2100285"/>
            <a:ext cx="9089136" cy="35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54E3C-37FD-2E0C-CE4E-48E2A6ED9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7D19F5-1595-7A03-6AA1-3DDB7586E219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B9AB873-A249-B2A9-9E66-FB7CF0BDAABA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CC206382-458C-402F-FD15-CCA40DCB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0297474B-B024-6C9C-3826-74F928FD9CA9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927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Conformer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searches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are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tricky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B4E53E9-87FF-CCB5-1C7C-24709DA0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11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F22761F-8013-6122-9030-C00E4D99B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097670-8904-7770-3A89-8A8656C56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5" b="-2290"/>
          <a:stretch/>
        </p:blipFill>
        <p:spPr>
          <a:xfrm>
            <a:off x="1696434" y="4422101"/>
            <a:ext cx="9091220" cy="1326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52EA7D-6EEB-0BB1-7C04-1B1225D9F327}"/>
              </a:ext>
            </a:extLst>
          </p:cNvPr>
          <p:cNvSpPr txBox="1"/>
          <p:nvPr/>
        </p:nvSpPr>
        <p:spPr>
          <a:xfrm>
            <a:off x="97637" y="6082361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A519B5-424C-316F-04E9-66BE0A3C934C}"/>
              </a:ext>
            </a:extLst>
          </p:cNvPr>
          <p:cNvSpPr txBox="1"/>
          <p:nvPr/>
        </p:nvSpPr>
        <p:spPr>
          <a:xfrm>
            <a:off x="3357461" y="5943048"/>
            <a:ext cx="3453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s-ES" sz="1600" b="1" dirty="0">
                <a:latin typeface="Gill Sans"/>
              </a:rPr>
              <a:t>1: </a:t>
            </a:r>
            <a:r>
              <a:rPr lang="en-US" sz="1600" i="1" dirty="0">
                <a:latin typeface="Gill Sans"/>
              </a:rPr>
              <a:t>Proc. Comb. Inst.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39</a:t>
            </a:r>
            <a:r>
              <a:rPr lang="fr-FR" sz="1600" dirty="0">
                <a:latin typeface="Gill Sans"/>
              </a:rPr>
              <a:t>, 877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2</a:t>
            </a:r>
            <a:r>
              <a:rPr lang="en-US" sz="1600" dirty="0">
                <a:latin typeface="Gill Sans"/>
              </a:rPr>
              <a:t>,</a:t>
            </a:r>
            <a:r>
              <a:rPr lang="en-US" sz="1600" b="1" dirty="0">
                <a:latin typeface="Gill Sans"/>
              </a:rPr>
              <a:t> 3: </a:t>
            </a:r>
            <a:r>
              <a:rPr lang="de-DE" sz="1600" i="1" dirty="0">
                <a:latin typeface="Gill Sans"/>
              </a:rPr>
              <a:t>Chem. Eng. J.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466</a:t>
            </a:r>
            <a:r>
              <a:rPr lang="de-DE" sz="1600" dirty="0">
                <a:latin typeface="Gill Sans"/>
              </a:rPr>
              <a:t>, 143346.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4:</a:t>
            </a:r>
            <a:r>
              <a:rPr lang="en-US" sz="1600" dirty="0">
                <a:latin typeface="Gill Sans"/>
              </a:rPr>
              <a:t> </a:t>
            </a:r>
            <a:r>
              <a:rPr lang="fr-FR" sz="1600" i="1" dirty="0">
                <a:latin typeface="Gill Sans"/>
              </a:rPr>
              <a:t>Nature Commun. </a:t>
            </a:r>
            <a:r>
              <a:rPr lang="fr-FR" sz="1600" b="1" dirty="0">
                <a:latin typeface="Gill Sans"/>
              </a:rPr>
              <a:t>2022</a:t>
            </a:r>
            <a:r>
              <a:rPr lang="fr-FR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13</a:t>
            </a:r>
            <a:r>
              <a:rPr lang="fr-FR" sz="1600" dirty="0">
                <a:latin typeface="Gill Sans"/>
              </a:rPr>
              <a:t>, 6885.</a:t>
            </a:r>
            <a:endParaRPr lang="en-US" sz="1600" dirty="0">
              <a:latin typeface="Gill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D66488-867B-1A14-5D4A-30A28C2090D2}"/>
              </a:ext>
            </a:extLst>
          </p:cNvPr>
          <p:cNvCxnSpPr/>
          <p:nvPr/>
        </p:nvCxnSpPr>
        <p:spPr>
          <a:xfrm>
            <a:off x="3071527" y="5963508"/>
            <a:ext cx="0" cy="81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E0BE49-0DDE-CD68-E096-5A5C30AF976C}"/>
              </a:ext>
            </a:extLst>
          </p:cNvPr>
          <p:cNvSpPr txBox="1"/>
          <p:nvPr/>
        </p:nvSpPr>
        <p:spPr>
          <a:xfrm>
            <a:off x="6936361" y="5943047"/>
            <a:ext cx="4873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5: </a:t>
            </a:r>
            <a:r>
              <a:rPr lang="de-DE" sz="1600" i="1" dirty="0">
                <a:latin typeface="Gill Sans"/>
              </a:rPr>
              <a:t>J. Am. Chem. Soc. </a:t>
            </a:r>
            <a:r>
              <a:rPr lang="de-DE" sz="1600" b="1" dirty="0">
                <a:latin typeface="Gill Sans"/>
              </a:rPr>
              <a:t>2022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144</a:t>
            </a:r>
            <a:r>
              <a:rPr lang="de-DE" sz="1600" dirty="0">
                <a:latin typeface="Gill Sans"/>
              </a:rPr>
              <a:t>, 86.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6: </a:t>
            </a:r>
            <a:r>
              <a:rPr lang="de-DE" sz="1600" i="1" dirty="0">
                <a:latin typeface="Gill Sans"/>
              </a:rPr>
              <a:t>Chem. Eur. J. </a:t>
            </a:r>
            <a:r>
              <a:rPr lang="de-DE" sz="1600" b="1" dirty="0">
                <a:latin typeface="Gill Sans"/>
              </a:rPr>
              <a:t>2017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23</a:t>
            </a:r>
            <a:r>
              <a:rPr lang="de-DE" sz="1600" dirty="0">
                <a:latin typeface="Gill Sans"/>
              </a:rPr>
              <a:t>, 15336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7: </a:t>
            </a:r>
            <a:r>
              <a:rPr lang="de-DE" sz="1600" i="1" dirty="0">
                <a:latin typeface="Gill Sans"/>
              </a:rPr>
              <a:t>ChemRxiv</a:t>
            </a:r>
            <a:r>
              <a:rPr lang="de-DE" sz="1600" dirty="0">
                <a:latin typeface="Gill Sans"/>
              </a:rPr>
              <a:t>,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10.26434/chemrxiv-2023-8jzsp </a:t>
            </a:r>
            <a:r>
              <a:rPr lang="en-US" sz="1600" dirty="0">
                <a:latin typeface="Gill San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22B3F-31B9-1F03-F306-07CD243AD6A0}"/>
              </a:ext>
            </a:extLst>
          </p:cNvPr>
          <p:cNvSpPr txBox="1"/>
          <p:nvPr/>
        </p:nvSpPr>
        <p:spPr>
          <a:xfrm>
            <a:off x="97637" y="2908037"/>
            <a:ext cx="2830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Multi-seeding auto.</a:t>
            </a:r>
          </a:p>
        </p:txBody>
      </p:sp>
      <p:pic>
        <p:nvPicPr>
          <p:cNvPr id="8" name="Picture 7" descr="A graph of dots on a white background&#10;&#10;Description automatically generated">
            <a:extLst>
              <a:ext uri="{FF2B5EF4-FFF2-40B4-BE49-F238E27FC236}">
                <a16:creationId xmlns:a16="http://schemas.microsoft.com/office/drawing/2014/main" id="{FD0C5966-A8FA-F76D-A38C-224F807680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4" b="2978"/>
          <a:stretch/>
        </p:blipFill>
        <p:spPr>
          <a:xfrm>
            <a:off x="2742029" y="1997407"/>
            <a:ext cx="3653796" cy="23528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375946-D8C3-C779-689C-55D5B46C65D1}"/>
              </a:ext>
            </a:extLst>
          </p:cNvPr>
          <p:cNvSpPr/>
          <p:nvPr/>
        </p:nvSpPr>
        <p:spPr>
          <a:xfrm>
            <a:off x="1782929" y="5280016"/>
            <a:ext cx="8252986" cy="2457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09DEE-069A-79DB-6364-0B4E4D1E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3BA02D-341B-F029-C047-D3B1360809BC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C58DE05-9E65-7BB2-0079-F68C294C0949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FAC2C7FA-168C-D0A0-F45E-FF73932CF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6CFB9D4F-442E-E423-1F8E-1D912502230B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927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Conformer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searches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are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tricky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948C1D-2C8A-DEB0-D989-B5590F23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12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53D4A65E-5109-40A2-11B7-5F4510D1F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537F06-B722-3C36-C710-C9F64B6C1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5" b="-2290"/>
          <a:stretch/>
        </p:blipFill>
        <p:spPr>
          <a:xfrm>
            <a:off x="1696434" y="4422101"/>
            <a:ext cx="9091220" cy="1326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C0757B-7523-8A88-42BC-AA4E7CBDE4CF}"/>
              </a:ext>
            </a:extLst>
          </p:cNvPr>
          <p:cNvSpPr txBox="1"/>
          <p:nvPr/>
        </p:nvSpPr>
        <p:spPr>
          <a:xfrm>
            <a:off x="97637" y="6082361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FA248E-D6EE-E9EF-E99D-113D45D08DEA}"/>
              </a:ext>
            </a:extLst>
          </p:cNvPr>
          <p:cNvSpPr txBox="1"/>
          <p:nvPr/>
        </p:nvSpPr>
        <p:spPr>
          <a:xfrm>
            <a:off x="3357461" y="5943048"/>
            <a:ext cx="3453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s-ES" sz="1600" b="1" dirty="0">
                <a:latin typeface="Gill Sans"/>
              </a:rPr>
              <a:t>1: </a:t>
            </a:r>
            <a:r>
              <a:rPr lang="en-US" sz="1600" i="1" dirty="0">
                <a:latin typeface="Gill Sans"/>
              </a:rPr>
              <a:t>Proc. Comb. Inst.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39</a:t>
            </a:r>
            <a:r>
              <a:rPr lang="fr-FR" sz="1600" dirty="0">
                <a:latin typeface="Gill Sans"/>
              </a:rPr>
              <a:t>, 877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2</a:t>
            </a:r>
            <a:r>
              <a:rPr lang="en-US" sz="1600" dirty="0">
                <a:latin typeface="Gill Sans"/>
              </a:rPr>
              <a:t>,</a:t>
            </a:r>
            <a:r>
              <a:rPr lang="en-US" sz="1600" b="1" dirty="0">
                <a:latin typeface="Gill Sans"/>
              </a:rPr>
              <a:t> 3: </a:t>
            </a:r>
            <a:r>
              <a:rPr lang="de-DE" sz="1600" i="1" dirty="0">
                <a:latin typeface="Gill Sans"/>
              </a:rPr>
              <a:t>Chem. Eng. J.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466</a:t>
            </a:r>
            <a:r>
              <a:rPr lang="de-DE" sz="1600" dirty="0">
                <a:latin typeface="Gill Sans"/>
              </a:rPr>
              <a:t>, 143346.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4:</a:t>
            </a:r>
            <a:r>
              <a:rPr lang="en-US" sz="1600" dirty="0">
                <a:latin typeface="Gill Sans"/>
              </a:rPr>
              <a:t> </a:t>
            </a:r>
            <a:r>
              <a:rPr lang="fr-FR" sz="1600" i="1" dirty="0">
                <a:latin typeface="Gill Sans"/>
              </a:rPr>
              <a:t>Nature Commun. </a:t>
            </a:r>
            <a:r>
              <a:rPr lang="fr-FR" sz="1600" b="1" dirty="0">
                <a:latin typeface="Gill Sans"/>
              </a:rPr>
              <a:t>2022</a:t>
            </a:r>
            <a:r>
              <a:rPr lang="fr-FR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13</a:t>
            </a:r>
            <a:r>
              <a:rPr lang="fr-FR" sz="1600" dirty="0">
                <a:latin typeface="Gill Sans"/>
              </a:rPr>
              <a:t>, 6885.</a:t>
            </a:r>
            <a:endParaRPr lang="en-US" sz="1600" dirty="0">
              <a:latin typeface="Gill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9F94AD-8140-0DF6-F1A4-A4CDC83BC78B}"/>
              </a:ext>
            </a:extLst>
          </p:cNvPr>
          <p:cNvCxnSpPr/>
          <p:nvPr/>
        </p:nvCxnSpPr>
        <p:spPr>
          <a:xfrm>
            <a:off x="3071527" y="5963508"/>
            <a:ext cx="0" cy="81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02AF751-40A9-F9E3-2DF9-F0B08970C635}"/>
              </a:ext>
            </a:extLst>
          </p:cNvPr>
          <p:cNvSpPr txBox="1"/>
          <p:nvPr/>
        </p:nvSpPr>
        <p:spPr>
          <a:xfrm>
            <a:off x="6936361" y="5943047"/>
            <a:ext cx="4873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5: </a:t>
            </a:r>
            <a:r>
              <a:rPr lang="de-DE" sz="1600" i="1" dirty="0">
                <a:latin typeface="Gill Sans"/>
              </a:rPr>
              <a:t>J. Am. Chem. Soc. </a:t>
            </a:r>
            <a:r>
              <a:rPr lang="de-DE" sz="1600" b="1" dirty="0">
                <a:latin typeface="Gill Sans"/>
              </a:rPr>
              <a:t>2022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144</a:t>
            </a:r>
            <a:r>
              <a:rPr lang="de-DE" sz="1600" dirty="0">
                <a:latin typeface="Gill Sans"/>
              </a:rPr>
              <a:t>, 86.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6: </a:t>
            </a:r>
            <a:r>
              <a:rPr lang="de-DE" sz="1600" i="1" dirty="0">
                <a:latin typeface="Gill Sans"/>
              </a:rPr>
              <a:t>Chem. Eur. J. </a:t>
            </a:r>
            <a:r>
              <a:rPr lang="de-DE" sz="1600" b="1" dirty="0">
                <a:latin typeface="Gill Sans"/>
              </a:rPr>
              <a:t>2017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23</a:t>
            </a:r>
            <a:r>
              <a:rPr lang="de-DE" sz="1600" dirty="0">
                <a:latin typeface="Gill Sans"/>
              </a:rPr>
              <a:t>, 15336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7: </a:t>
            </a:r>
            <a:r>
              <a:rPr lang="de-DE" sz="1600" i="1" dirty="0">
                <a:latin typeface="Gill Sans"/>
              </a:rPr>
              <a:t>ChemRxiv</a:t>
            </a:r>
            <a:r>
              <a:rPr lang="de-DE" sz="1600" dirty="0">
                <a:latin typeface="Gill Sans"/>
              </a:rPr>
              <a:t>,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10.26434/chemrxiv-2023-8jzsp </a:t>
            </a:r>
            <a:r>
              <a:rPr lang="en-US" sz="1600" dirty="0">
                <a:latin typeface="Gill San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CFE889-B21F-0ADD-BB20-F6EFEB712A87}"/>
              </a:ext>
            </a:extLst>
          </p:cNvPr>
          <p:cNvSpPr txBox="1"/>
          <p:nvPr/>
        </p:nvSpPr>
        <p:spPr>
          <a:xfrm>
            <a:off x="97637" y="2908037"/>
            <a:ext cx="2830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Multi-seeding auto.</a:t>
            </a:r>
          </a:p>
        </p:txBody>
      </p:sp>
      <p:pic>
        <p:nvPicPr>
          <p:cNvPr id="8" name="Picture 7" descr="A graph of dots on a white background&#10;&#10;Description automatically generated">
            <a:extLst>
              <a:ext uri="{FF2B5EF4-FFF2-40B4-BE49-F238E27FC236}">
                <a16:creationId xmlns:a16="http://schemas.microsoft.com/office/drawing/2014/main" id="{87BEFCC7-17C2-1614-8894-85A401415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4" b="2978"/>
          <a:stretch/>
        </p:blipFill>
        <p:spPr>
          <a:xfrm>
            <a:off x="2742029" y="1997407"/>
            <a:ext cx="3653796" cy="23528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668E8D-02E0-2755-D99C-2038AEE0D6B9}"/>
              </a:ext>
            </a:extLst>
          </p:cNvPr>
          <p:cNvSpPr/>
          <p:nvPr/>
        </p:nvSpPr>
        <p:spPr>
          <a:xfrm>
            <a:off x="1782929" y="5280016"/>
            <a:ext cx="8252986" cy="2457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5CFE04-53A1-69CE-2DA2-BA4FFE8708E8}"/>
              </a:ext>
            </a:extLst>
          </p:cNvPr>
          <p:cNvSpPr/>
          <p:nvPr/>
        </p:nvSpPr>
        <p:spPr>
          <a:xfrm>
            <a:off x="4812768" y="3831245"/>
            <a:ext cx="142504" cy="136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E1E210-4EBC-D768-E3CA-67A10B2162F0}"/>
              </a:ext>
            </a:extLst>
          </p:cNvPr>
          <p:cNvSpPr/>
          <p:nvPr/>
        </p:nvSpPr>
        <p:spPr>
          <a:xfrm>
            <a:off x="4383277" y="3333731"/>
            <a:ext cx="142504" cy="136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82B876-CEE2-A758-AB15-68AA5053E147}"/>
              </a:ext>
            </a:extLst>
          </p:cNvPr>
          <p:cNvSpPr/>
          <p:nvPr/>
        </p:nvSpPr>
        <p:spPr>
          <a:xfrm>
            <a:off x="4773974" y="2270637"/>
            <a:ext cx="142504" cy="136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BB774-9DF7-D41C-4CDF-45DFF9BA82B7}"/>
              </a:ext>
            </a:extLst>
          </p:cNvPr>
          <p:cNvSpPr txBox="1"/>
          <p:nvPr/>
        </p:nvSpPr>
        <p:spPr>
          <a:xfrm>
            <a:off x="6811369" y="2101073"/>
            <a:ext cx="4169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1. Pick n conformers</a:t>
            </a:r>
          </a:p>
        </p:txBody>
      </p:sp>
    </p:spTree>
    <p:extLst>
      <p:ext uri="{BB962C8B-B14F-4D97-AF65-F5344CB8AC3E}">
        <p14:creationId xmlns:p14="http://schemas.microsoft.com/office/powerpoint/2010/main" val="311236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2B1B-0A0B-85E4-0B9A-0EBCEF9EE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B8E2B5-6019-D573-85A7-B8751791DC94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205FE28-F1DC-1ED2-24FC-BC76E2BBCBBA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707B4CE0-F8E5-D27D-17C4-5C00DB5F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0E2994C-F458-6D3F-9474-421DBE4ABE74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927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Conformer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searches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are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tricky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2E40623-7CD6-7DE1-CB97-4CB70AE1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13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ABFEAEA6-07E6-D43E-7172-510AE7B9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213B9D-7CD8-F538-2E22-AD171748E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5" b="-2290"/>
          <a:stretch/>
        </p:blipFill>
        <p:spPr>
          <a:xfrm>
            <a:off x="1696434" y="4422101"/>
            <a:ext cx="9091220" cy="1326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763A2D-AFAF-6140-86DD-31732130ABE2}"/>
              </a:ext>
            </a:extLst>
          </p:cNvPr>
          <p:cNvSpPr txBox="1"/>
          <p:nvPr/>
        </p:nvSpPr>
        <p:spPr>
          <a:xfrm>
            <a:off x="97637" y="6082361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863A6-9A50-68B3-0D1E-F931F1B6A246}"/>
              </a:ext>
            </a:extLst>
          </p:cNvPr>
          <p:cNvSpPr txBox="1"/>
          <p:nvPr/>
        </p:nvSpPr>
        <p:spPr>
          <a:xfrm>
            <a:off x="3357461" y="5943048"/>
            <a:ext cx="3453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s-ES" sz="1600" b="1" dirty="0">
                <a:latin typeface="Gill Sans"/>
              </a:rPr>
              <a:t>1: </a:t>
            </a:r>
            <a:r>
              <a:rPr lang="en-US" sz="1600" i="1" dirty="0">
                <a:latin typeface="Gill Sans"/>
              </a:rPr>
              <a:t>Proc. Comb. Inst.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39</a:t>
            </a:r>
            <a:r>
              <a:rPr lang="fr-FR" sz="1600" dirty="0">
                <a:latin typeface="Gill Sans"/>
              </a:rPr>
              <a:t>, 877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2</a:t>
            </a:r>
            <a:r>
              <a:rPr lang="en-US" sz="1600" dirty="0">
                <a:latin typeface="Gill Sans"/>
              </a:rPr>
              <a:t>,</a:t>
            </a:r>
            <a:r>
              <a:rPr lang="en-US" sz="1600" b="1" dirty="0">
                <a:latin typeface="Gill Sans"/>
              </a:rPr>
              <a:t> 3: </a:t>
            </a:r>
            <a:r>
              <a:rPr lang="de-DE" sz="1600" i="1" dirty="0">
                <a:latin typeface="Gill Sans"/>
              </a:rPr>
              <a:t>Chem. Eng. J.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466</a:t>
            </a:r>
            <a:r>
              <a:rPr lang="de-DE" sz="1600" dirty="0">
                <a:latin typeface="Gill Sans"/>
              </a:rPr>
              <a:t>, 143346.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4:</a:t>
            </a:r>
            <a:r>
              <a:rPr lang="en-US" sz="1600" dirty="0">
                <a:latin typeface="Gill Sans"/>
              </a:rPr>
              <a:t> </a:t>
            </a:r>
            <a:r>
              <a:rPr lang="fr-FR" sz="1600" i="1" dirty="0">
                <a:latin typeface="Gill Sans"/>
              </a:rPr>
              <a:t>Nature Commun. </a:t>
            </a:r>
            <a:r>
              <a:rPr lang="fr-FR" sz="1600" b="1" dirty="0">
                <a:latin typeface="Gill Sans"/>
              </a:rPr>
              <a:t>2022</a:t>
            </a:r>
            <a:r>
              <a:rPr lang="fr-FR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13</a:t>
            </a:r>
            <a:r>
              <a:rPr lang="fr-FR" sz="1600" dirty="0">
                <a:latin typeface="Gill Sans"/>
              </a:rPr>
              <a:t>, 6885.</a:t>
            </a:r>
            <a:endParaRPr lang="en-US" sz="1600" dirty="0">
              <a:latin typeface="Gill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A4CA1-77C3-5FBE-4C51-F1A3993BD12A}"/>
              </a:ext>
            </a:extLst>
          </p:cNvPr>
          <p:cNvCxnSpPr/>
          <p:nvPr/>
        </p:nvCxnSpPr>
        <p:spPr>
          <a:xfrm>
            <a:off x="3071527" y="5963508"/>
            <a:ext cx="0" cy="81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3CA5B2-28BF-6749-344B-70590E7A0925}"/>
              </a:ext>
            </a:extLst>
          </p:cNvPr>
          <p:cNvSpPr txBox="1"/>
          <p:nvPr/>
        </p:nvSpPr>
        <p:spPr>
          <a:xfrm>
            <a:off x="6936361" y="5943047"/>
            <a:ext cx="4873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5: </a:t>
            </a:r>
            <a:r>
              <a:rPr lang="de-DE" sz="1600" i="1" dirty="0">
                <a:latin typeface="Gill Sans"/>
              </a:rPr>
              <a:t>J. Am. Chem. Soc. </a:t>
            </a:r>
            <a:r>
              <a:rPr lang="de-DE" sz="1600" b="1" dirty="0">
                <a:latin typeface="Gill Sans"/>
              </a:rPr>
              <a:t>2022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144</a:t>
            </a:r>
            <a:r>
              <a:rPr lang="de-DE" sz="1600" dirty="0">
                <a:latin typeface="Gill Sans"/>
              </a:rPr>
              <a:t>, 86.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6: </a:t>
            </a:r>
            <a:r>
              <a:rPr lang="de-DE" sz="1600" i="1" dirty="0">
                <a:latin typeface="Gill Sans"/>
              </a:rPr>
              <a:t>Chem. Eur. J. </a:t>
            </a:r>
            <a:r>
              <a:rPr lang="de-DE" sz="1600" b="1" dirty="0">
                <a:latin typeface="Gill Sans"/>
              </a:rPr>
              <a:t>2017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23</a:t>
            </a:r>
            <a:r>
              <a:rPr lang="de-DE" sz="1600" dirty="0">
                <a:latin typeface="Gill Sans"/>
              </a:rPr>
              <a:t>, 15336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7: </a:t>
            </a:r>
            <a:r>
              <a:rPr lang="de-DE" sz="1600" i="1" dirty="0">
                <a:latin typeface="Gill Sans"/>
              </a:rPr>
              <a:t>ChemRxiv</a:t>
            </a:r>
            <a:r>
              <a:rPr lang="de-DE" sz="1600" dirty="0">
                <a:latin typeface="Gill Sans"/>
              </a:rPr>
              <a:t>,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10.26434/chemrxiv-2023-8jzsp </a:t>
            </a:r>
            <a:r>
              <a:rPr lang="en-US" sz="1600" dirty="0">
                <a:latin typeface="Gill San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252891-0615-484B-9C2A-9B79D80D8490}"/>
              </a:ext>
            </a:extLst>
          </p:cNvPr>
          <p:cNvSpPr txBox="1"/>
          <p:nvPr/>
        </p:nvSpPr>
        <p:spPr>
          <a:xfrm>
            <a:off x="97637" y="2908037"/>
            <a:ext cx="2830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Multi-seeding auto.</a:t>
            </a:r>
          </a:p>
        </p:txBody>
      </p:sp>
      <p:pic>
        <p:nvPicPr>
          <p:cNvPr id="8" name="Picture 7" descr="A graph of dots on a white background&#10;&#10;Description automatically generated">
            <a:extLst>
              <a:ext uri="{FF2B5EF4-FFF2-40B4-BE49-F238E27FC236}">
                <a16:creationId xmlns:a16="http://schemas.microsoft.com/office/drawing/2014/main" id="{F18364D8-E09A-379A-EC30-EA4AEE9633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4" b="2978"/>
          <a:stretch/>
        </p:blipFill>
        <p:spPr>
          <a:xfrm>
            <a:off x="2742029" y="1997407"/>
            <a:ext cx="3653796" cy="23528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7974E0-7631-62E1-5D9A-34414B863973}"/>
              </a:ext>
            </a:extLst>
          </p:cNvPr>
          <p:cNvSpPr/>
          <p:nvPr/>
        </p:nvSpPr>
        <p:spPr>
          <a:xfrm>
            <a:off x="1782929" y="5280016"/>
            <a:ext cx="8252986" cy="2457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561DB2-7A55-8806-4F1C-541973CEC7E8}"/>
              </a:ext>
            </a:extLst>
          </p:cNvPr>
          <p:cNvSpPr/>
          <p:nvPr/>
        </p:nvSpPr>
        <p:spPr>
          <a:xfrm>
            <a:off x="4812768" y="3831245"/>
            <a:ext cx="142504" cy="136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BFF4A8-2D04-25DB-1663-0BEFBB72DA68}"/>
              </a:ext>
            </a:extLst>
          </p:cNvPr>
          <p:cNvSpPr/>
          <p:nvPr/>
        </p:nvSpPr>
        <p:spPr>
          <a:xfrm>
            <a:off x="4383277" y="3333731"/>
            <a:ext cx="142504" cy="136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6B7BC5-D2D5-B02A-1877-59A57CA0A1E2}"/>
              </a:ext>
            </a:extLst>
          </p:cNvPr>
          <p:cNvSpPr/>
          <p:nvPr/>
        </p:nvSpPr>
        <p:spPr>
          <a:xfrm>
            <a:off x="4773974" y="2270637"/>
            <a:ext cx="142504" cy="136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D262B2-85D4-41FD-4F53-402000A01E56}"/>
              </a:ext>
            </a:extLst>
          </p:cNvPr>
          <p:cNvCxnSpPr/>
          <p:nvPr/>
        </p:nvCxnSpPr>
        <p:spPr>
          <a:xfrm>
            <a:off x="4843401" y="2407204"/>
            <a:ext cx="0" cy="246658"/>
          </a:xfrm>
          <a:prstGeom prst="straightConnector1">
            <a:avLst/>
          </a:prstGeom>
          <a:ln w="127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BAC03E-F1B3-8CF8-9F82-86214E3B0BDD}"/>
              </a:ext>
            </a:extLst>
          </p:cNvPr>
          <p:cNvCxnSpPr/>
          <p:nvPr/>
        </p:nvCxnSpPr>
        <p:spPr>
          <a:xfrm>
            <a:off x="4453934" y="3470298"/>
            <a:ext cx="0" cy="246658"/>
          </a:xfrm>
          <a:prstGeom prst="straightConnector1">
            <a:avLst/>
          </a:prstGeom>
          <a:ln w="127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E96109-FEEE-0864-41BE-929BDEB40DBA}"/>
              </a:ext>
            </a:extLst>
          </p:cNvPr>
          <p:cNvCxnSpPr>
            <a:cxnSpLocks/>
          </p:cNvCxnSpPr>
          <p:nvPr/>
        </p:nvCxnSpPr>
        <p:spPr>
          <a:xfrm>
            <a:off x="4884040" y="3967812"/>
            <a:ext cx="0" cy="153761"/>
          </a:xfrm>
          <a:prstGeom prst="straightConnector1">
            <a:avLst/>
          </a:prstGeom>
          <a:ln w="127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2B1A7B-357C-FAD7-85B3-EA0B7944F190}"/>
              </a:ext>
            </a:extLst>
          </p:cNvPr>
          <p:cNvSpPr txBox="1"/>
          <p:nvPr/>
        </p:nvSpPr>
        <p:spPr>
          <a:xfrm>
            <a:off x="6811369" y="2101073"/>
            <a:ext cx="41691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1. Pick n conformers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endParaRPr lang="en-US" sz="1600" dirty="0">
              <a:latin typeface="Gill Sans"/>
            </a:endParaRP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2. Run n conformational searches</a:t>
            </a:r>
          </a:p>
        </p:txBody>
      </p:sp>
    </p:spTree>
    <p:extLst>
      <p:ext uri="{BB962C8B-B14F-4D97-AF65-F5344CB8AC3E}">
        <p14:creationId xmlns:p14="http://schemas.microsoft.com/office/powerpoint/2010/main" val="283923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927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Conformer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searches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are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tricky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14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60C458-0CBB-36CC-CAA1-125AA8814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5" b="-2290"/>
          <a:stretch/>
        </p:blipFill>
        <p:spPr>
          <a:xfrm>
            <a:off x="1696434" y="4422101"/>
            <a:ext cx="9091220" cy="1326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5E5C74-008B-44E4-D216-3C2FC6DC782F}"/>
              </a:ext>
            </a:extLst>
          </p:cNvPr>
          <p:cNvSpPr txBox="1"/>
          <p:nvPr/>
        </p:nvSpPr>
        <p:spPr>
          <a:xfrm>
            <a:off x="97637" y="6082361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701E1C-1070-A2BD-AC21-E23CEFF963E6}"/>
              </a:ext>
            </a:extLst>
          </p:cNvPr>
          <p:cNvSpPr txBox="1"/>
          <p:nvPr/>
        </p:nvSpPr>
        <p:spPr>
          <a:xfrm>
            <a:off x="3357461" y="5943048"/>
            <a:ext cx="3453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s-ES" sz="1600" b="1" dirty="0">
                <a:latin typeface="Gill Sans"/>
              </a:rPr>
              <a:t>1: </a:t>
            </a:r>
            <a:r>
              <a:rPr lang="en-US" sz="1600" i="1" dirty="0">
                <a:latin typeface="Gill Sans"/>
              </a:rPr>
              <a:t>Proc. Comb. Inst.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39</a:t>
            </a:r>
            <a:r>
              <a:rPr lang="fr-FR" sz="1600" dirty="0">
                <a:latin typeface="Gill Sans"/>
              </a:rPr>
              <a:t>, 877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2</a:t>
            </a:r>
            <a:r>
              <a:rPr lang="en-US" sz="1600" dirty="0">
                <a:latin typeface="Gill Sans"/>
              </a:rPr>
              <a:t>,</a:t>
            </a:r>
            <a:r>
              <a:rPr lang="en-US" sz="1600" b="1" dirty="0">
                <a:latin typeface="Gill Sans"/>
              </a:rPr>
              <a:t> 3: </a:t>
            </a:r>
            <a:r>
              <a:rPr lang="de-DE" sz="1600" i="1" dirty="0">
                <a:latin typeface="Gill Sans"/>
              </a:rPr>
              <a:t>Chem. Eng. J.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466</a:t>
            </a:r>
            <a:r>
              <a:rPr lang="de-DE" sz="1600" dirty="0">
                <a:latin typeface="Gill Sans"/>
              </a:rPr>
              <a:t>, 143346.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4:</a:t>
            </a:r>
            <a:r>
              <a:rPr lang="en-US" sz="1600" dirty="0">
                <a:latin typeface="Gill Sans"/>
              </a:rPr>
              <a:t> </a:t>
            </a:r>
            <a:r>
              <a:rPr lang="fr-FR" sz="1600" i="1" dirty="0">
                <a:latin typeface="Gill Sans"/>
              </a:rPr>
              <a:t>Nature Commun. </a:t>
            </a:r>
            <a:r>
              <a:rPr lang="fr-FR" sz="1600" b="1" dirty="0">
                <a:latin typeface="Gill Sans"/>
              </a:rPr>
              <a:t>2022</a:t>
            </a:r>
            <a:r>
              <a:rPr lang="fr-FR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13</a:t>
            </a:r>
            <a:r>
              <a:rPr lang="fr-FR" sz="1600" dirty="0">
                <a:latin typeface="Gill Sans"/>
              </a:rPr>
              <a:t>, 6885.</a:t>
            </a:r>
            <a:endParaRPr lang="en-US" sz="1600" dirty="0">
              <a:latin typeface="Gill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1CEDFA-BBB4-8C60-DC33-A9FB0BBE850A}"/>
              </a:ext>
            </a:extLst>
          </p:cNvPr>
          <p:cNvCxnSpPr/>
          <p:nvPr/>
        </p:nvCxnSpPr>
        <p:spPr>
          <a:xfrm>
            <a:off x="3071527" y="5963508"/>
            <a:ext cx="0" cy="81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A070D3-5FFD-160A-BA37-DDCC8E85F238}"/>
              </a:ext>
            </a:extLst>
          </p:cNvPr>
          <p:cNvSpPr txBox="1"/>
          <p:nvPr/>
        </p:nvSpPr>
        <p:spPr>
          <a:xfrm>
            <a:off x="6936361" y="5943047"/>
            <a:ext cx="4873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5: </a:t>
            </a:r>
            <a:r>
              <a:rPr lang="de-DE" sz="1600" i="1" dirty="0">
                <a:latin typeface="Gill Sans"/>
              </a:rPr>
              <a:t>J. Am. Chem. Soc. </a:t>
            </a:r>
            <a:r>
              <a:rPr lang="de-DE" sz="1600" b="1" dirty="0">
                <a:latin typeface="Gill Sans"/>
              </a:rPr>
              <a:t>2022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144</a:t>
            </a:r>
            <a:r>
              <a:rPr lang="de-DE" sz="1600" dirty="0">
                <a:latin typeface="Gill Sans"/>
              </a:rPr>
              <a:t>, 86.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6: </a:t>
            </a:r>
            <a:r>
              <a:rPr lang="de-DE" sz="1600" i="1" dirty="0">
                <a:latin typeface="Gill Sans"/>
              </a:rPr>
              <a:t>Chem. Eur. J. </a:t>
            </a:r>
            <a:r>
              <a:rPr lang="de-DE" sz="1600" b="1" dirty="0">
                <a:latin typeface="Gill Sans"/>
              </a:rPr>
              <a:t>2017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23</a:t>
            </a:r>
            <a:r>
              <a:rPr lang="de-DE" sz="1600" dirty="0">
                <a:latin typeface="Gill Sans"/>
              </a:rPr>
              <a:t>, 15336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7: </a:t>
            </a:r>
            <a:r>
              <a:rPr lang="de-DE" sz="1600" i="1" dirty="0">
                <a:latin typeface="Gill Sans"/>
              </a:rPr>
              <a:t>ChemRxiv</a:t>
            </a:r>
            <a:r>
              <a:rPr lang="de-DE" sz="1600" dirty="0">
                <a:latin typeface="Gill Sans"/>
              </a:rPr>
              <a:t>,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10.26434/chemrxiv-2023-8jzsp </a:t>
            </a:r>
            <a:r>
              <a:rPr lang="en-US" sz="1600" dirty="0">
                <a:latin typeface="Gill San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61D416-7A7D-6DDC-8F90-5F7375E8BE80}"/>
              </a:ext>
            </a:extLst>
          </p:cNvPr>
          <p:cNvSpPr txBox="1"/>
          <p:nvPr/>
        </p:nvSpPr>
        <p:spPr>
          <a:xfrm>
            <a:off x="97637" y="2908037"/>
            <a:ext cx="28309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Multi-seeding auto.</a:t>
            </a:r>
          </a:p>
        </p:txBody>
      </p:sp>
      <p:pic>
        <p:nvPicPr>
          <p:cNvPr id="8" name="Picture 7" descr="A graph of dots on a white background&#10;&#10;Description automatically generated">
            <a:extLst>
              <a:ext uri="{FF2B5EF4-FFF2-40B4-BE49-F238E27FC236}">
                <a16:creationId xmlns:a16="http://schemas.microsoft.com/office/drawing/2014/main" id="{0FB6010C-A349-6E8B-484D-FBFD4F9917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4" b="2978"/>
          <a:stretch/>
        </p:blipFill>
        <p:spPr>
          <a:xfrm>
            <a:off x="2742029" y="1997407"/>
            <a:ext cx="3653796" cy="23528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C814B-6B79-1BE1-8AF0-2E408AEBA553}"/>
              </a:ext>
            </a:extLst>
          </p:cNvPr>
          <p:cNvSpPr/>
          <p:nvPr/>
        </p:nvSpPr>
        <p:spPr>
          <a:xfrm>
            <a:off x="1782929" y="5280016"/>
            <a:ext cx="8252986" cy="2457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29F072-ED43-EFC9-C2C7-EA2BE9A2F33E}"/>
              </a:ext>
            </a:extLst>
          </p:cNvPr>
          <p:cNvSpPr/>
          <p:nvPr/>
        </p:nvSpPr>
        <p:spPr>
          <a:xfrm>
            <a:off x="4812768" y="3831245"/>
            <a:ext cx="142504" cy="136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D0BA46-FA4F-E053-DBF9-7E238A605FFC}"/>
              </a:ext>
            </a:extLst>
          </p:cNvPr>
          <p:cNvSpPr txBox="1"/>
          <p:nvPr/>
        </p:nvSpPr>
        <p:spPr>
          <a:xfrm>
            <a:off x="6811369" y="2101073"/>
            <a:ext cx="41691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1. Pick n conformers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endParaRPr lang="en-US" sz="1600" dirty="0">
              <a:latin typeface="Gill Sans"/>
            </a:endParaRP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2. Run n conformational searches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endParaRPr lang="en-US" sz="1600" dirty="0">
              <a:latin typeface="Gill Sans"/>
            </a:endParaRP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3. Combine the results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BA29DF-5C4C-23BC-A366-9E24671F1866}"/>
              </a:ext>
            </a:extLst>
          </p:cNvPr>
          <p:cNvSpPr/>
          <p:nvPr/>
        </p:nvSpPr>
        <p:spPr>
          <a:xfrm>
            <a:off x="4383277" y="3333731"/>
            <a:ext cx="142504" cy="136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B37F3D-942E-AEF4-F937-DD8CC05DD89B}"/>
              </a:ext>
            </a:extLst>
          </p:cNvPr>
          <p:cNvSpPr/>
          <p:nvPr/>
        </p:nvSpPr>
        <p:spPr>
          <a:xfrm>
            <a:off x="4773974" y="2270637"/>
            <a:ext cx="142504" cy="1365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508194-D543-036C-7A7E-CDBE84EC6B49}"/>
              </a:ext>
            </a:extLst>
          </p:cNvPr>
          <p:cNvSpPr txBox="1"/>
          <p:nvPr/>
        </p:nvSpPr>
        <p:spPr>
          <a:xfrm>
            <a:off x="6811369" y="3619397"/>
            <a:ext cx="4568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* At least as good as manual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* So far, always better results after automated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CF5A04-F979-DDC9-8FF1-04D676E4BF00}"/>
              </a:ext>
            </a:extLst>
          </p:cNvPr>
          <p:cNvCxnSpPr/>
          <p:nvPr/>
        </p:nvCxnSpPr>
        <p:spPr>
          <a:xfrm>
            <a:off x="4843401" y="2407204"/>
            <a:ext cx="0" cy="246658"/>
          </a:xfrm>
          <a:prstGeom prst="straightConnector1">
            <a:avLst/>
          </a:prstGeom>
          <a:ln w="127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50471C-A4FF-5224-3340-EEFC11CFB9F4}"/>
              </a:ext>
            </a:extLst>
          </p:cNvPr>
          <p:cNvCxnSpPr/>
          <p:nvPr/>
        </p:nvCxnSpPr>
        <p:spPr>
          <a:xfrm>
            <a:off x="4453934" y="3470298"/>
            <a:ext cx="0" cy="246658"/>
          </a:xfrm>
          <a:prstGeom prst="straightConnector1">
            <a:avLst/>
          </a:prstGeom>
          <a:ln w="127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5B8111-D8DD-C2BF-C7E5-CF461F9DE2F2}"/>
              </a:ext>
            </a:extLst>
          </p:cNvPr>
          <p:cNvCxnSpPr>
            <a:cxnSpLocks/>
          </p:cNvCxnSpPr>
          <p:nvPr/>
        </p:nvCxnSpPr>
        <p:spPr>
          <a:xfrm>
            <a:off x="4884040" y="3967812"/>
            <a:ext cx="0" cy="153761"/>
          </a:xfrm>
          <a:prstGeom prst="straightConnector1">
            <a:avLst/>
          </a:prstGeom>
          <a:ln w="1270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597808"/>
            <a:ext cx="3214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Pre-compiled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workflows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15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B12A7-4EC5-1A26-260B-6A440F8C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533" y="2914998"/>
            <a:ext cx="4828935" cy="87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83F2A-CD4C-766D-C330-241BDAA5D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286" y="4499110"/>
            <a:ext cx="9395428" cy="7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40083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Advanced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settings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CSEARCH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16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1939640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program : '</a:t>
            </a:r>
            <a:r>
              <a:rPr lang="en-US" sz="2000" dirty="0" err="1">
                <a:latin typeface="Gill Sans"/>
              </a:rPr>
              <a:t>rdkit</a:t>
            </a:r>
            <a:r>
              <a:rPr lang="en-US" sz="2000" dirty="0">
                <a:latin typeface="Gill Sans"/>
              </a:rPr>
              <a:t>', '</a:t>
            </a:r>
            <a:r>
              <a:rPr lang="en-US" sz="2000" dirty="0" err="1">
                <a:latin typeface="Gill Sans"/>
              </a:rPr>
              <a:t>summ</a:t>
            </a:r>
            <a:r>
              <a:rPr lang="en-US" sz="2000" dirty="0">
                <a:latin typeface="Gill Sans"/>
              </a:rPr>
              <a:t>', '</a:t>
            </a:r>
            <a:r>
              <a:rPr lang="en-US" sz="2000" dirty="0" err="1">
                <a:latin typeface="Gill Sans"/>
              </a:rPr>
              <a:t>fullmonte</a:t>
            </a:r>
            <a:r>
              <a:rPr lang="en-US" sz="2000" dirty="0">
                <a:latin typeface="Gill Sans"/>
              </a:rPr>
              <a:t>', 'crest’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7ACA7-A4B8-61CB-E887-FB3B9D59332E}"/>
              </a:ext>
            </a:extLst>
          </p:cNvPr>
          <p:cNvSpPr txBox="1"/>
          <p:nvPr/>
        </p:nvSpPr>
        <p:spPr>
          <a:xfrm>
            <a:off x="673118" y="3071450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input : SMILES strings, CSV, SDF, XYZ, PDB, OUT/LOG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6B5F0-E80E-E66D-C2F8-BB71C392C7F2}"/>
              </a:ext>
            </a:extLst>
          </p:cNvPr>
          <p:cNvSpPr txBox="1"/>
          <p:nvPr/>
        </p:nvSpPr>
        <p:spPr>
          <a:xfrm>
            <a:off x="673118" y="5900972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charge and multiplicity by default or specified by the user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4769165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multi-seeding with 'crest’ : </a:t>
            </a:r>
            <a:r>
              <a:rPr lang="en-US" sz="2000" dirty="0" err="1">
                <a:latin typeface="Gill Sans"/>
              </a:rPr>
              <a:t>crest_nrun</a:t>
            </a:r>
            <a:endParaRPr lang="en-US" sz="2000" dirty="0">
              <a:latin typeface="Gill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8EC47-F240-5128-9D20-4401747A9382}"/>
              </a:ext>
            </a:extLst>
          </p:cNvPr>
          <p:cNvSpPr txBox="1"/>
          <p:nvPr/>
        </p:nvSpPr>
        <p:spPr>
          <a:xfrm>
            <a:off x="673118" y="2505545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sample : number of initial guesses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B55318-A954-97B7-09AC-4ECA4995286D}"/>
              </a:ext>
            </a:extLst>
          </p:cNvPr>
          <p:cNvSpPr txBox="1"/>
          <p:nvPr/>
        </p:nvSpPr>
        <p:spPr>
          <a:xfrm>
            <a:off x="673118" y="3637355"/>
            <a:ext cx="10257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works with organometallic molecules (currently, not possible when using the RDKit library)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FB4C49-FD58-5916-DA00-ACFE1A4AFB6A}"/>
              </a:ext>
            </a:extLst>
          </p:cNvPr>
          <p:cNvSpPr txBox="1"/>
          <p:nvPr/>
        </p:nvSpPr>
        <p:spPr>
          <a:xfrm>
            <a:off x="673118" y="4203260"/>
            <a:ext cx="10257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templates for organometallic molecules available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57334-CA23-2BFC-481C-B7329641EE81}"/>
              </a:ext>
            </a:extLst>
          </p:cNvPr>
          <p:cNvSpPr txBox="1"/>
          <p:nvPr/>
        </p:nvSpPr>
        <p:spPr>
          <a:xfrm>
            <a:off x="673118" y="5335070"/>
            <a:ext cx="10488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constraints for TS searches : </a:t>
            </a:r>
            <a:r>
              <a:rPr lang="en-US" sz="2000" dirty="0" err="1">
                <a:latin typeface="Gill Sans"/>
              </a:rPr>
              <a:t>constraints_atoms</a:t>
            </a:r>
            <a:r>
              <a:rPr lang="en-US" sz="2000" dirty="0">
                <a:latin typeface="Gill Sans"/>
              </a:rPr>
              <a:t>, </a:t>
            </a:r>
            <a:r>
              <a:rPr lang="en-US" sz="2000" dirty="0" err="1">
                <a:latin typeface="Gill Sans"/>
              </a:rPr>
              <a:t>constraints_dist</a:t>
            </a:r>
            <a:r>
              <a:rPr lang="en-US" sz="2000" dirty="0">
                <a:latin typeface="Gill Sans"/>
              </a:rPr>
              <a:t>, </a:t>
            </a:r>
            <a:r>
              <a:rPr lang="en-US" sz="2000" dirty="0" err="1">
                <a:latin typeface="Gill Sans"/>
              </a:rPr>
              <a:t>constraints_angle</a:t>
            </a:r>
            <a:r>
              <a:rPr lang="en-US" sz="2000" dirty="0">
                <a:latin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6654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732800"/>
            <a:ext cx="34541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Just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for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laughs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(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live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demo)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17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2520883"/>
            <a:ext cx="10488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Volunteers to try some SMILES (Sofia, Au complexes in ChemDraw 3D, a couple more tries)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3244568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When ChemDraw says no (red warnings), it’s no!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B39F0-32DD-B72F-806F-167F650330CB}"/>
              </a:ext>
            </a:extLst>
          </p:cNvPr>
          <p:cNvSpPr txBox="1"/>
          <p:nvPr/>
        </p:nvSpPr>
        <p:spPr>
          <a:xfrm>
            <a:off x="673118" y="3968253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Some tips when using organometallic SMILES</a:t>
            </a:r>
          </a:p>
        </p:txBody>
      </p:sp>
    </p:spTree>
    <p:extLst>
      <p:ext uri="{BB962C8B-B14F-4D97-AF65-F5344CB8AC3E}">
        <p14:creationId xmlns:p14="http://schemas.microsoft.com/office/powerpoint/2010/main" val="4086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4B1FC-E518-9378-7811-4C5692BD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D97EF0-69C2-644B-F095-30406386BE45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10B337B-FDC3-1963-7DE7-5E458CC0C146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41BDC461-557D-5487-6F21-5EC2C088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A574342-66A7-327A-AB5C-0212915C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18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05428CCF-AA32-43FD-2FCC-D3EB8A7D9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387261-BA3F-DB44-3C5A-29A5D68C6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345B74-2F71-9672-07C3-64D1BD4D4824}"/>
              </a:ext>
            </a:extLst>
          </p:cNvPr>
          <p:cNvSpPr/>
          <p:nvPr/>
        </p:nvSpPr>
        <p:spPr>
          <a:xfrm>
            <a:off x="5863590" y="3611880"/>
            <a:ext cx="6168198" cy="21602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C14CDC-189D-072E-79FF-4FDDF2C42CF5}"/>
              </a:ext>
            </a:extLst>
          </p:cNvPr>
          <p:cNvSpPr/>
          <p:nvPr/>
        </p:nvSpPr>
        <p:spPr>
          <a:xfrm>
            <a:off x="0" y="1410408"/>
            <a:ext cx="5863590" cy="43408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268A6-9AC0-9F71-FA81-F11D35EEC8C0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81276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DE80A-93CB-FF31-A01B-9FF246581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21F601-963C-3291-1FE6-E2C4CE2E1087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ED6B954-39FE-53D0-120D-86798669022F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207EF70-11D6-4FE1-CE42-96A7F370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3D2A4DC-39B0-66E8-5BFF-9312C256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19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587F5A9-1354-5239-2F61-AA1FB4A5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2D3743-80FF-A7E1-A59A-9ECF052EB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959EE0-F987-7858-7363-6026ED4E54D3}"/>
              </a:ext>
            </a:extLst>
          </p:cNvPr>
          <p:cNvSpPr/>
          <p:nvPr/>
        </p:nvSpPr>
        <p:spPr>
          <a:xfrm>
            <a:off x="5863590" y="3611880"/>
            <a:ext cx="6168198" cy="21602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962CBC-34B8-5667-5B45-B1B6FED022C5}"/>
              </a:ext>
            </a:extLst>
          </p:cNvPr>
          <p:cNvSpPr/>
          <p:nvPr/>
        </p:nvSpPr>
        <p:spPr>
          <a:xfrm>
            <a:off x="0" y="1410408"/>
            <a:ext cx="5863590" cy="43408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6616F5-813E-8724-FF36-B223A79D8EA2}"/>
              </a:ext>
            </a:extLst>
          </p:cNvPr>
          <p:cNvSpPr txBox="1"/>
          <p:nvPr/>
        </p:nvSpPr>
        <p:spPr>
          <a:xfrm>
            <a:off x="6658309" y="4168801"/>
            <a:ext cx="432029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77000"/>
            </a:pPr>
            <a:r>
              <a:rPr lang="en-US" sz="2000" b="1" dirty="0">
                <a:latin typeface="Gill Sans"/>
              </a:rPr>
              <a:t>Bread and butter for automation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Same precision as humans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Just need to press “enter”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Way faster (1,000 calcs ~ 5 s)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Examples: single-point corrections, TD-DFT, NBO calcs, etc.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2654A7-AC06-3FAD-F025-AA314A5BAEBF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60259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5214C-7135-637A-CB7B-94352252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C6B43B-5408-6DBA-DECB-5A050957B616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2C7212B-A017-AA7A-3227-4EB7787989D4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sz="3600" dirty="0"/>
              <a:t>Research focus (hobby)</a:t>
            </a:r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9BE8EC7B-FDA2-E322-CA73-E731357D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7AC26980-2349-4628-6944-0F79AE6D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E8AF56D-A8CF-E096-8F1F-94000C0D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3E3387-B5BF-11DA-F62D-175F05835658}"/>
              </a:ext>
            </a:extLst>
          </p:cNvPr>
          <p:cNvSpPr txBox="1"/>
          <p:nvPr/>
        </p:nvSpPr>
        <p:spPr>
          <a:xfrm>
            <a:off x="-15239" y="6151047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D9E8EE-BBD4-7930-AD07-C1C703888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707" y="1148822"/>
            <a:ext cx="7781268" cy="55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37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700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Advanced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settings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QPREP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20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2101327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QM inputs for : gaussian, orca, </a:t>
            </a:r>
            <a:r>
              <a:rPr lang="en-US" sz="2000" dirty="0" err="1">
                <a:latin typeface="Gill Sans"/>
              </a:rPr>
              <a:t>pySCF</a:t>
            </a:r>
            <a:endParaRPr lang="en-US" sz="2000" dirty="0">
              <a:latin typeface="Gill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7ACA7-A4B8-61CB-E887-FB3B9D59332E}"/>
              </a:ext>
            </a:extLst>
          </p:cNvPr>
          <p:cNvSpPr txBox="1"/>
          <p:nvPr/>
        </p:nvSpPr>
        <p:spPr>
          <a:xfrm>
            <a:off x="673118" y="3315113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suffix/prefix available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6B5F0-E80E-E66D-C2F8-BB71C392C7F2}"/>
              </a:ext>
            </a:extLst>
          </p:cNvPr>
          <p:cNvSpPr txBox="1"/>
          <p:nvPr/>
        </p:nvSpPr>
        <p:spPr>
          <a:xfrm>
            <a:off x="673118" y="4528899"/>
            <a:ext cx="8036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charge and multiplicity read from CSEARCH or specified by the user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2708220"/>
            <a:ext cx="10688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input : SDF, XYZ, PDB, OUT/LOG (single-point E corrections, TD-DFT vertical E, NBO, </a:t>
            </a:r>
            <a:r>
              <a:rPr lang="en-US" sz="2000" dirty="0" err="1">
                <a:latin typeface="Gill Sans"/>
              </a:rPr>
              <a:t>etc</a:t>
            </a:r>
            <a:r>
              <a:rPr lang="en-US" sz="2000" dirty="0">
                <a:latin typeface="Gill Sans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8EC47-F240-5128-9D20-4401747A9382}"/>
              </a:ext>
            </a:extLst>
          </p:cNvPr>
          <p:cNvSpPr txBox="1"/>
          <p:nvPr/>
        </p:nvSpPr>
        <p:spPr>
          <a:xfrm>
            <a:off x="673118" y="3922006"/>
            <a:ext cx="11358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for SDF with many conformers, take the n most stable (</a:t>
            </a:r>
            <a:r>
              <a:rPr lang="en-US" sz="2000" dirty="0" err="1">
                <a:latin typeface="Gill Sans"/>
              </a:rPr>
              <a:t>lowest_n</a:t>
            </a:r>
            <a:r>
              <a:rPr lang="en-US" sz="2000" dirty="0">
                <a:latin typeface="Gill Sans"/>
              </a:rPr>
              <a:t>) or E threshold (</a:t>
            </a:r>
            <a:r>
              <a:rPr lang="en-US" sz="2000" dirty="0" err="1">
                <a:latin typeface="Gill Sans"/>
              </a:rPr>
              <a:t>e_threshold_qprep</a:t>
            </a:r>
            <a:r>
              <a:rPr lang="en-US" sz="2000" dirty="0">
                <a:latin typeface="Gill Sans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B55318-A954-97B7-09AC-4ECA4995286D}"/>
              </a:ext>
            </a:extLst>
          </p:cNvPr>
          <p:cNvSpPr txBox="1"/>
          <p:nvPr/>
        </p:nvSpPr>
        <p:spPr>
          <a:xfrm>
            <a:off x="673118" y="5135792"/>
            <a:ext cx="10257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add keyword line, CHK, </a:t>
            </a:r>
            <a:r>
              <a:rPr lang="en-US" sz="2000" dirty="0" err="1">
                <a:latin typeface="Gill Sans"/>
              </a:rPr>
              <a:t>nprocs</a:t>
            </a:r>
            <a:r>
              <a:rPr lang="en-US" sz="2000" dirty="0">
                <a:latin typeface="Gill Sans"/>
              </a:rPr>
              <a:t>, memory, final lines, </a:t>
            </a:r>
            <a:r>
              <a:rPr lang="en-US" sz="2000" dirty="0" err="1">
                <a:latin typeface="Gill Sans"/>
              </a:rPr>
              <a:t>GenECP</a:t>
            </a:r>
            <a:r>
              <a:rPr lang="en-US" sz="2000" dirty="0">
                <a:latin typeface="Gill Sans"/>
              </a:rPr>
              <a:t>, </a:t>
            </a:r>
            <a:r>
              <a:rPr lang="en-US" sz="2000" dirty="0" err="1">
                <a:latin typeface="Gill Sans"/>
              </a:rPr>
              <a:t>etc</a:t>
            </a:r>
            <a:r>
              <a:rPr lang="en-US" sz="2000" dirty="0">
                <a:latin typeface="Gill Sans"/>
              </a:rPr>
              <a:t> </a:t>
            </a:r>
            <a:r>
              <a:rPr lang="en-US" sz="2000" dirty="0" err="1">
                <a:latin typeface="Gill Sans"/>
              </a:rPr>
              <a:t>etc</a:t>
            </a:r>
            <a:endParaRPr lang="en-US" sz="20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6611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630DA-E4BA-B683-152B-C2D1BD866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82C0FD-E4FF-356B-1FFA-95029CDEA173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8744FE4-DCCA-4B9B-9A60-6112DE94238F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0A709785-FCBD-E516-334B-FBDF50F0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EE85075-C628-C00D-2680-766532FF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21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5EFC8DF5-F24D-8531-CABF-2CA6F043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31F822C-4CBD-7404-2DF2-F516439E4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7F7EDB-8145-5751-1F70-FC03EF698450}"/>
              </a:ext>
            </a:extLst>
          </p:cNvPr>
          <p:cNvSpPr/>
          <p:nvPr/>
        </p:nvSpPr>
        <p:spPr>
          <a:xfrm>
            <a:off x="5863590" y="1431308"/>
            <a:ext cx="6168198" cy="43408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11D3D9-AA6E-A986-7DB9-DF8EDD9FA2CD}"/>
              </a:ext>
            </a:extLst>
          </p:cNvPr>
          <p:cNvSpPr/>
          <p:nvPr/>
        </p:nvSpPr>
        <p:spPr>
          <a:xfrm>
            <a:off x="0" y="1410408"/>
            <a:ext cx="5863590" cy="2224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417401-2842-7D97-96A8-FB6D9FDD9C25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72066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A671-3637-9EFC-37DB-A7399B9C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EECC22-BB58-2992-857B-25713CFC75E4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DC86524-A5BA-EBF0-ACDE-C65D02BBB51D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DD2E18F7-E011-8C5A-A61F-DD3619C1F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44ED667-599E-103E-AC9D-E47FA935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22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BC57993F-D94C-A5A6-8455-99D36003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230089-05B9-BA36-949F-0F0FCC987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9C6713-4A0B-B6E7-29FD-BAD4C11D6179}"/>
              </a:ext>
            </a:extLst>
          </p:cNvPr>
          <p:cNvSpPr/>
          <p:nvPr/>
        </p:nvSpPr>
        <p:spPr>
          <a:xfrm>
            <a:off x="5863590" y="1431308"/>
            <a:ext cx="6168198" cy="43408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BBAF45-2223-0FB4-383F-299C1ADA4147}"/>
              </a:ext>
            </a:extLst>
          </p:cNvPr>
          <p:cNvSpPr/>
          <p:nvPr/>
        </p:nvSpPr>
        <p:spPr>
          <a:xfrm>
            <a:off x="0" y="1410408"/>
            <a:ext cx="5863590" cy="2224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10AFE-5F13-4EB9-4460-7F32F5E3F138}"/>
              </a:ext>
            </a:extLst>
          </p:cNvPr>
          <p:cNvSpPr txBox="1"/>
          <p:nvPr/>
        </p:nvSpPr>
        <p:spPr>
          <a:xfrm>
            <a:off x="6661258" y="3388543"/>
            <a:ext cx="474846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77000"/>
            </a:pPr>
            <a:r>
              <a:rPr lang="en-US" sz="2000" b="1" dirty="0">
                <a:latin typeface="Gill Sans"/>
              </a:rPr>
              <a:t>Bread and butter for automation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Same precision as humans in most cases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Just need to press “enter”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Way faster (100 calcs ~ 5 min)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endParaRPr lang="en-US" sz="2000" dirty="0">
              <a:latin typeface="Gill Sans"/>
            </a:endParaRPr>
          </a:p>
          <a:p>
            <a:pPr algn="ctr">
              <a:buClr>
                <a:schemeClr val="accent1"/>
              </a:buClr>
              <a:buSzPct val="77000"/>
            </a:pPr>
            <a:r>
              <a:rPr lang="en-US" sz="2000" b="1" dirty="0">
                <a:solidFill>
                  <a:srgbClr val="C00000"/>
                </a:solidFill>
                <a:latin typeface="Gill Sans"/>
              </a:rPr>
              <a:t>But we’re not there yet</a:t>
            </a:r>
          </a:p>
          <a:p>
            <a:pPr marL="342900" indent="-342900" algn="ctr">
              <a:buClr>
                <a:schemeClr val="accent1"/>
              </a:buClr>
              <a:buSzPct val="77000"/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"/>
              </a:rPr>
              <a:t>Difficult TSs and intermediates need manual fixing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F38E2-D288-14D9-177D-C7F0434146A6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52792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23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CORR_scheme">
            <a:extLst>
              <a:ext uri="{FF2B5EF4-FFF2-40B4-BE49-F238E27FC236}">
                <a16:creationId xmlns:a16="http://schemas.microsoft.com/office/drawing/2014/main" id="{BB1BEFF5-8C54-688E-D37D-7FD5824E5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56460"/>
            <a:ext cx="9138547" cy="57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765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Advanced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settings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QCORR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24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2101327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standard analysis : gaussian, orca, &amp; other software from cclib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7ACA7-A4B8-61CB-E887-FB3B9D59332E}"/>
              </a:ext>
            </a:extLst>
          </p:cNvPr>
          <p:cNvSpPr txBox="1"/>
          <p:nvPr/>
        </p:nvSpPr>
        <p:spPr>
          <a:xfrm>
            <a:off x="673118" y="3315113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full-check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06B5F0-E80E-E66D-C2F8-BB71C392C7F2}"/>
              </a:ext>
            </a:extLst>
          </p:cNvPr>
          <p:cNvSpPr txBox="1"/>
          <p:nvPr/>
        </p:nvSpPr>
        <p:spPr>
          <a:xfrm>
            <a:off x="673118" y="4528899"/>
            <a:ext cx="84594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custom thresholds to fix errors (i.e. </a:t>
            </a:r>
            <a:r>
              <a:rPr lang="en-US" sz="2000" dirty="0" err="1">
                <a:latin typeface="Gill Sans"/>
              </a:rPr>
              <a:t>freq</a:t>
            </a:r>
            <a:r>
              <a:rPr lang="en-US" sz="2000" dirty="0">
                <a:latin typeface="Gill Sans"/>
              </a:rPr>
              <a:t> displacement of imaginary </a:t>
            </a:r>
            <a:r>
              <a:rPr lang="en-US" sz="2000" dirty="0" err="1">
                <a:latin typeface="Gill Sans"/>
              </a:rPr>
              <a:t>freqs</a:t>
            </a:r>
            <a:r>
              <a:rPr lang="en-US" sz="2000" dirty="0">
                <a:latin typeface="Gill Sans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2708220"/>
            <a:ext cx="10688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corrects errors : gaussian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8EC47-F240-5128-9D20-4401747A9382}"/>
              </a:ext>
            </a:extLst>
          </p:cNvPr>
          <p:cNvSpPr txBox="1"/>
          <p:nvPr/>
        </p:nvSpPr>
        <p:spPr>
          <a:xfrm>
            <a:off x="673118" y="3922006"/>
            <a:ext cx="11358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isomerization filters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B55318-A954-97B7-09AC-4ECA4995286D}"/>
              </a:ext>
            </a:extLst>
          </p:cNvPr>
          <p:cNvSpPr txBox="1"/>
          <p:nvPr/>
        </p:nvSpPr>
        <p:spPr>
          <a:xfrm>
            <a:off x="673118" y="5135792"/>
            <a:ext cx="11088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errors separated not fixed : spin contamination, </a:t>
            </a:r>
            <a:r>
              <a:rPr lang="en-US" sz="2000" dirty="0" err="1">
                <a:latin typeface="Gill Sans"/>
              </a:rPr>
              <a:t>isommerization</a:t>
            </a:r>
            <a:r>
              <a:rPr lang="en-US" sz="2000" dirty="0">
                <a:latin typeface="Gill Sans"/>
              </a:rPr>
              <a:t>, basis set error, etc. (human needed) </a:t>
            </a:r>
          </a:p>
        </p:txBody>
      </p:sp>
    </p:spTree>
    <p:extLst>
      <p:ext uri="{BB962C8B-B14F-4D97-AF65-F5344CB8AC3E}">
        <p14:creationId xmlns:p14="http://schemas.microsoft.com/office/powerpoint/2010/main" val="3523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8EB71-2E30-1D2B-20EE-C977EB1F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6D6D1A-2530-C3DE-53C0-9A5B8AE4EB19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5FB4EBA-81A2-5921-86E8-3D6065D8159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B6D326C1-5334-7F65-EF5C-A252D70A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22683D1-A811-22F8-0C13-9CE2B276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25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C9465C85-FE97-7A16-01F9-581649A9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4C4C09-9D1A-AFB3-BC44-366647503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5296C4-678E-7F4D-7B01-9778DB9BE1EE}"/>
              </a:ext>
            </a:extLst>
          </p:cNvPr>
          <p:cNvSpPr/>
          <p:nvPr/>
        </p:nvSpPr>
        <p:spPr>
          <a:xfrm>
            <a:off x="5863590" y="1431308"/>
            <a:ext cx="6168198" cy="22243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9485BC-EA43-234A-8B2C-66F13C956C45}"/>
              </a:ext>
            </a:extLst>
          </p:cNvPr>
          <p:cNvSpPr/>
          <p:nvPr/>
        </p:nvSpPr>
        <p:spPr>
          <a:xfrm>
            <a:off x="0" y="1410408"/>
            <a:ext cx="5863590" cy="44452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2F4479-892D-9E7D-BF70-BA55E8BB2750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114423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8EB71-2E30-1D2B-20EE-C977EB1F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6D6D1A-2530-C3DE-53C0-9A5B8AE4EB19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5FB4EBA-81A2-5921-86E8-3D6065D8159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B6D326C1-5334-7F65-EF5C-A252D70A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22683D1-A811-22F8-0C13-9CE2B276A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26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C9465C85-FE97-7A16-01F9-581649A9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QDESCP_scheme">
            <a:extLst>
              <a:ext uri="{FF2B5EF4-FFF2-40B4-BE49-F238E27FC236}">
                <a16:creationId xmlns:a16="http://schemas.microsoft.com/office/drawing/2014/main" id="{F854597B-6C19-E691-AF03-30E3D9B0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90" y="1106453"/>
            <a:ext cx="9290540" cy="57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2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83154-994C-7859-F995-B18B2F4B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7FF678-DB5C-304A-0FDD-793365BF09B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E664259F-683B-3752-0E53-290E13604605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2D14A2D5-D09E-C9DA-C515-20ACBB7D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2183983B-B17F-352A-223E-69CA90C3982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8639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Advanced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settings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QDESCP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51F8FED-242E-3CC3-5FB1-CEF65132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27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11B09E22-AEEA-9565-AD0F-AD4F90FE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E0B87-18F5-98B9-B785-7E9835A2D078}"/>
              </a:ext>
            </a:extLst>
          </p:cNvPr>
          <p:cNvSpPr txBox="1"/>
          <p:nvPr/>
        </p:nvSpPr>
        <p:spPr>
          <a:xfrm>
            <a:off x="673118" y="2101327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standard descriptors : 200+ RDKit (molecular), 20+ (xTB)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7ACA7-A4B8-61CB-E887-FB3B9D59332E}"/>
              </a:ext>
            </a:extLst>
          </p:cNvPr>
          <p:cNvSpPr txBox="1"/>
          <p:nvPr/>
        </p:nvSpPr>
        <p:spPr>
          <a:xfrm>
            <a:off x="673118" y="3315113"/>
            <a:ext cx="7399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by default, optimized with xTB (optional)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217B9D-94EB-5EB3-E048-45CD49AEA2E5}"/>
              </a:ext>
            </a:extLst>
          </p:cNvPr>
          <p:cNvSpPr txBox="1"/>
          <p:nvPr/>
        </p:nvSpPr>
        <p:spPr>
          <a:xfrm>
            <a:off x="673118" y="2708220"/>
            <a:ext cx="106883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option to add DBSTEP steric atomic descriptors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08EC47-F240-5128-9D20-4401747A9382}"/>
              </a:ext>
            </a:extLst>
          </p:cNvPr>
          <p:cNvSpPr txBox="1"/>
          <p:nvPr/>
        </p:nvSpPr>
        <p:spPr>
          <a:xfrm>
            <a:off x="673118" y="3922006"/>
            <a:ext cx="11358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Gill Sans"/>
              </a:rPr>
              <a:t> created CSV databases ready for ROBERT</a:t>
            </a:r>
          </a:p>
        </p:txBody>
      </p:sp>
    </p:spTree>
    <p:extLst>
      <p:ext uri="{BB962C8B-B14F-4D97-AF65-F5344CB8AC3E}">
        <p14:creationId xmlns:p14="http://schemas.microsoft.com/office/powerpoint/2010/main" val="34886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854F-C8D7-3017-C6B7-39D98DA19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FD3740-BEC9-E3B4-1C17-DE8C10B24340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CF27D26-A78D-4BF8-3059-19C98B6BD7C2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744CD6FB-325F-F887-ECF7-3A10566C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E9266B34-F53A-2B4D-CFA3-D04A56CEFD50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880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Alternatives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to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AQME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26053BE-BBFE-D945-C895-8D905AC9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28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2301C729-D571-4467-FB34-B824228B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-up of a chart&#10;&#10;Description automatically generated">
            <a:extLst>
              <a:ext uri="{FF2B5EF4-FFF2-40B4-BE49-F238E27FC236}">
                <a16:creationId xmlns:a16="http://schemas.microsoft.com/office/drawing/2014/main" id="{A5B9D4B3-6D77-9026-B109-8939A57C7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27" y="1852430"/>
            <a:ext cx="5776930" cy="43326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AF296-02C1-EEFF-9E04-EB601B8CF644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186268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8BFD8E-E7B2-E487-44C5-1F2FFF706B11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E37B96C-198D-B911-5A28-ED15B2EB853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002E0D0-AD2E-BE6A-B724-EFB61389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8F85-3849-45D8-5A3E-44FC7D384328}"/>
              </a:ext>
            </a:extLst>
          </p:cNvPr>
          <p:cNvSpPr txBox="1"/>
          <p:nvPr/>
        </p:nvSpPr>
        <p:spPr>
          <a:xfrm>
            <a:off x="129444" y="6448191"/>
            <a:ext cx="6157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Alegre-Requena, Paton &amp; col., </a:t>
            </a:r>
            <a:r>
              <a:rPr lang="en-US" sz="1600" i="1" dirty="0">
                <a:latin typeface="Gill Sans"/>
              </a:rPr>
              <a:t>WIREs. </a:t>
            </a:r>
            <a:r>
              <a:rPr lang="en-US" sz="1600" i="1" dirty="0" err="1">
                <a:latin typeface="Gill Sans"/>
              </a:rPr>
              <a:t>Comput</a:t>
            </a:r>
            <a:r>
              <a:rPr lang="en-US" sz="1600" i="1" dirty="0">
                <a:latin typeface="Gill Sans"/>
              </a:rPr>
              <a:t>. Mol. Sci.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e1663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D2B3890-7E95-484F-AF4B-EF2F33D3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29</a:t>
            </a:fld>
            <a:endParaRPr lang="en-US" sz="1400"/>
          </a:p>
        </p:txBody>
      </p:sp>
      <p:pic>
        <p:nvPicPr>
          <p:cNvPr id="25" name="Picture 24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A896C91-4D77-6A96-ED04-5E01D618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DBBB5-91E4-A0F5-B4B9-2E2BA89F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9" y="1869090"/>
            <a:ext cx="11900848" cy="40613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F2378-C603-B1BF-8FC5-FDAA164ADE5E}"/>
              </a:ext>
            </a:extLst>
          </p:cNvPr>
          <p:cNvSpPr/>
          <p:nvPr/>
        </p:nvSpPr>
        <p:spPr>
          <a:xfrm>
            <a:off x="2000250" y="1787459"/>
            <a:ext cx="6911785" cy="932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0ACA0A-392C-15EC-440A-BD43E83C112F}"/>
              </a:ext>
            </a:extLst>
          </p:cNvPr>
          <p:cNvSpPr/>
          <p:nvPr/>
        </p:nvSpPr>
        <p:spPr>
          <a:xfrm>
            <a:off x="2000250" y="3080312"/>
            <a:ext cx="3794760" cy="226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396698-8277-54E7-DC70-24AD5CD0E98F}"/>
              </a:ext>
            </a:extLst>
          </p:cNvPr>
          <p:cNvSpPr/>
          <p:nvPr/>
        </p:nvSpPr>
        <p:spPr>
          <a:xfrm>
            <a:off x="8912035" y="1889990"/>
            <a:ext cx="3279966" cy="3916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94807A-7922-7073-6C7A-0E70F90194CF}"/>
              </a:ext>
            </a:extLst>
          </p:cNvPr>
          <p:cNvSpPr/>
          <p:nvPr/>
        </p:nvSpPr>
        <p:spPr>
          <a:xfrm>
            <a:off x="5456142" y="2720339"/>
            <a:ext cx="3794760" cy="3723095"/>
          </a:xfrm>
          <a:custGeom>
            <a:avLst/>
            <a:gdLst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0 w 3794760"/>
              <a:gd name="connsiteY3" fmla="*/ 3916450 h 3916450"/>
              <a:gd name="connsiteX4" fmla="*/ 0 w 3794760"/>
              <a:gd name="connsiteY4" fmla="*/ 0 h 3916450"/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400050 w 3794760"/>
              <a:gd name="connsiteY3" fmla="*/ 3516400 h 3916450"/>
              <a:gd name="connsiteX4" fmla="*/ 0 w 3794760"/>
              <a:gd name="connsiteY4" fmla="*/ 0 h 3916450"/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605790 w 3794760"/>
              <a:gd name="connsiteY3" fmla="*/ 3482110 h 3916450"/>
              <a:gd name="connsiteX4" fmla="*/ 0 w 3794760"/>
              <a:gd name="connsiteY4" fmla="*/ 0 h 3916450"/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857250 w 3794760"/>
              <a:gd name="connsiteY3" fmla="*/ 3482110 h 3916450"/>
              <a:gd name="connsiteX4" fmla="*/ 0 w 3794760"/>
              <a:gd name="connsiteY4" fmla="*/ 0 h 3916450"/>
              <a:gd name="connsiteX0" fmla="*/ 0 w 3794760"/>
              <a:gd name="connsiteY0" fmla="*/ 0 h 3916450"/>
              <a:gd name="connsiteX1" fmla="*/ 3794760 w 3794760"/>
              <a:gd name="connsiteY1" fmla="*/ 0 h 3916450"/>
              <a:gd name="connsiteX2" fmla="*/ 3794760 w 3794760"/>
              <a:gd name="connsiteY2" fmla="*/ 3916450 h 3916450"/>
              <a:gd name="connsiteX3" fmla="*/ 205740 w 3794760"/>
              <a:gd name="connsiteY3" fmla="*/ 3093490 h 3916450"/>
              <a:gd name="connsiteX4" fmla="*/ 0 w 3794760"/>
              <a:gd name="connsiteY4" fmla="*/ 0 h 391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4760" h="3916450">
                <a:moveTo>
                  <a:pt x="0" y="0"/>
                </a:moveTo>
                <a:lnTo>
                  <a:pt x="3794760" y="0"/>
                </a:lnTo>
                <a:lnTo>
                  <a:pt x="3794760" y="3916450"/>
                </a:lnTo>
                <a:lnTo>
                  <a:pt x="205740" y="309349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4BC2D10A-E7D7-6DE9-6615-884B29AE49BA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9425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End-to-end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workflows</a:t>
            </a:r>
            <a:endParaRPr lang="es-ES" sz="2400" b="1" dirty="0"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7726C9-8E36-FE97-1296-00E53B113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287" y="6222539"/>
            <a:ext cx="1728947" cy="40794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96171EA-0BC0-7AC7-DF7F-3001CDCE4560}"/>
              </a:ext>
            </a:extLst>
          </p:cNvPr>
          <p:cNvSpPr txBox="1"/>
          <p:nvPr/>
        </p:nvSpPr>
        <p:spPr>
          <a:xfrm>
            <a:off x="6575049" y="6241843"/>
            <a:ext cx="2336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i="1" dirty="0" err="1">
                <a:latin typeface="Gill Sans"/>
              </a:rPr>
              <a:t>sbatch</a:t>
            </a:r>
            <a:r>
              <a:rPr lang="es-ES" i="1" dirty="0">
                <a:latin typeface="Gill Sans"/>
              </a:rPr>
              <a:t> AQME_script.sh</a:t>
            </a:r>
            <a:endParaRPr lang="en-US" b="1" i="1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40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681CC-1E61-75C3-A29E-D4E1D3BF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441954-CA40-31C2-CCD5-E360E81C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707" y="1148822"/>
            <a:ext cx="7781268" cy="558698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3357C9-37C5-3DB6-3ABF-A9A9303E108B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2207205-A7C4-81C6-24F8-2B1EA1525181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n-US" sz="3600" dirty="0"/>
              <a:t>Research focus (hobby)</a:t>
            </a:r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4C605753-9E47-B45F-8EC8-E4FDEF3BC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1FAEF618-EF4F-02D9-119C-BEC30556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3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46814E2F-B026-B803-7FA8-52A6D7FD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0849EC-2BB5-C347-4762-5037CF1768BF}"/>
              </a:ext>
            </a:extLst>
          </p:cNvPr>
          <p:cNvSpPr txBox="1"/>
          <p:nvPr/>
        </p:nvSpPr>
        <p:spPr>
          <a:xfrm>
            <a:off x="-15239" y="6151047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E0E3DD-8E3F-E581-9BF1-75F0F977306C}"/>
              </a:ext>
            </a:extLst>
          </p:cNvPr>
          <p:cNvSpPr/>
          <p:nvPr/>
        </p:nvSpPr>
        <p:spPr>
          <a:xfrm>
            <a:off x="2686050" y="3920490"/>
            <a:ext cx="8195310" cy="28535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75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8BFD8E-E7B2-E487-44C5-1F2FFF706B11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E37B96C-198D-B911-5A28-ED15B2EB853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002E0D0-AD2E-BE6A-B724-EFB61389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8F85-3849-45D8-5A3E-44FC7D384328}"/>
              </a:ext>
            </a:extLst>
          </p:cNvPr>
          <p:cNvSpPr txBox="1"/>
          <p:nvPr/>
        </p:nvSpPr>
        <p:spPr>
          <a:xfrm>
            <a:off x="129444" y="6448191"/>
            <a:ext cx="6157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Alegre-Requena, Paton &amp; col., </a:t>
            </a:r>
            <a:r>
              <a:rPr lang="en-US" sz="1600" i="1" dirty="0">
                <a:latin typeface="Gill Sans"/>
              </a:rPr>
              <a:t>WIREs. </a:t>
            </a:r>
            <a:r>
              <a:rPr lang="en-US" sz="1600" i="1" dirty="0" err="1">
                <a:latin typeface="Gill Sans"/>
              </a:rPr>
              <a:t>Comput</a:t>
            </a:r>
            <a:r>
              <a:rPr lang="en-US" sz="1600" i="1" dirty="0">
                <a:latin typeface="Gill Sans"/>
              </a:rPr>
              <a:t>. Mol. Sci.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e1663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D2B3890-7E95-484F-AF4B-EF2F33D3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30</a:t>
            </a:fld>
            <a:endParaRPr lang="en-US" sz="1400"/>
          </a:p>
        </p:txBody>
      </p:sp>
      <p:pic>
        <p:nvPicPr>
          <p:cNvPr id="25" name="Picture 24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A896C91-4D77-6A96-ED04-5E01D618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DBBB5-91E4-A0F5-B4B9-2E2BA89F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9" y="1869090"/>
            <a:ext cx="11900848" cy="40613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0ACA0A-392C-15EC-440A-BD43E83C112F}"/>
              </a:ext>
            </a:extLst>
          </p:cNvPr>
          <p:cNvSpPr/>
          <p:nvPr/>
        </p:nvSpPr>
        <p:spPr>
          <a:xfrm>
            <a:off x="6665595" y="5692138"/>
            <a:ext cx="1461135" cy="49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E32E740A-E13E-CF83-D650-9F1682E4E869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9425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End-to-end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workflows</a:t>
            </a:r>
            <a:endParaRPr lang="es-ES" sz="2400" b="1" dirty="0"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DB5DB-71DB-9756-05B3-1D1D63584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287" y="6222539"/>
            <a:ext cx="1728947" cy="407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8DCA18-E45E-9625-EC75-3015D8E6E404}"/>
              </a:ext>
            </a:extLst>
          </p:cNvPr>
          <p:cNvSpPr txBox="1"/>
          <p:nvPr/>
        </p:nvSpPr>
        <p:spPr>
          <a:xfrm>
            <a:off x="6575049" y="6241843"/>
            <a:ext cx="2336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i="1" dirty="0" err="1">
                <a:latin typeface="Gill Sans"/>
              </a:rPr>
              <a:t>sbatch</a:t>
            </a:r>
            <a:r>
              <a:rPr lang="es-ES" i="1" dirty="0">
                <a:latin typeface="Gill Sans"/>
              </a:rPr>
              <a:t> AQME_script.sh</a:t>
            </a:r>
            <a:endParaRPr lang="en-US" b="1" i="1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2421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8BFD8E-E7B2-E487-44C5-1F2FFF706B11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E37B96C-198D-B911-5A28-ED15B2EB853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002E0D0-AD2E-BE6A-B724-EFB61389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8F85-3849-45D8-5A3E-44FC7D384328}"/>
              </a:ext>
            </a:extLst>
          </p:cNvPr>
          <p:cNvSpPr txBox="1"/>
          <p:nvPr/>
        </p:nvSpPr>
        <p:spPr>
          <a:xfrm>
            <a:off x="129444" y="6448191"/>
            <a:ext cx="6157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Alegre-Requena, Paton &amp; col., </a:t>
            </a:r>
            <a:r>
              <a:rPr lang="en-US" sz="1600" i="1" dirty="0">
                <a:latin typeface="Gill Sans"/>
              </a:rPr>
              <a:t>WIREs. </a:t>
            </a:r>
            <a:r>
              <a:rPr lang="en-US" sz="1600" i="1" dirty="0" err="1">
                <a:latin typeface="Gill Sans"/>
              </a:rPr>
              <a:t>Comput</a:t>
            </a:r>
            <a:r>
              <a:rPr lang="en-US" sz="1600" i="1" dirty="0">
                <a:latin typeface="Gill Sans"/>
              </a:rPr>
              <a:t>. Mol. Sci.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e1663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D2B3890-7E95-484F-AF4B-EF2F33D3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31</a:t>
            </a:fld>
            <a:endParaRPr lang="en-US" sz="1400"/>
          </a:p>
        </p:txBody>
      </p:sp>
      <p:pic>
        <p:nvPicPr>
          <p:cNvPr id="25" name="Picture 24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DA896C91-4D77-6A96-ED04-5E01D618A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DBBB5-91E4-A0F5-B4B9-2E2BA89F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9" y="1869090"/>
            <a:ext cx="11900848" cy="406130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0ACA0A-392C-15EC-440A-BD43E83C112F}"/>
              </a:ext>
            </a:extLst>
          </p:cNvPr>
          <p:cNvSpPr/>
          <p:nvPr/>
        </p:nvSpPr>
        <p:spPr>
          <a:xfrm>
            <a:off x="6665595" y="5692138"/>
            <a:ext cx="1461135" cy="49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E32E740A-E13E-CF83-D650-9F1682E4E869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9425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End-to-end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workflows</a:t>
            </a:r>
            <a:endParaRPr lang="es-ES" sz="2400" b="1" dirty="0"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DB5DB-71DB-9756-05B3-1D1D63584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287" y="6222539"/>
            <a:ext cx="1728947" cy="407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8DCA18-E45E-9625-EC75-3015D8E6E404}"/>
              </a:ext>
            </a:extLst>
          </p:cNvPr>
          <p:cNvSpPr txBox="1"/>
          <p:nvPr/>
        </p:nvSpPr>
        <p:spPr>
          <a:xfrm>
            <a:off x="6575049" y="6241843"/>
            <a:ext cx="23369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i="1" dirty="0" err="1">
                <a:latin typeface="Gill Sans"/>
              </a:rPr>
              <a:t>sbatch</a:t>
            </a:r>
            <a:r>
              <a:rPr lang="es-ES" i="1" dirty="0">
                <a:latin typeface="Gill Sans"/>
              </a:rPr>
              <a:t> AQME_script.sh</a:t>
            </a:r>
            <a:endParaRPr lang="en-US" b="1" i="1" dirty="0">
              <a:latin typeface="Gill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B939B2-1AE2-EE43-0638-12000F530B92}"/>
              </a:ext>
            </a:extLst>
          </p:cNvPr>
          <p:cNvSpPr/>
          <p:nvPr/>
        </p:nvSpPr>
        <p:spPr>
          <a:xfrm>
            <a:off x="-1" y="1793590"/>
            <a:ext cx="12049751" cy="42370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FB0C4-C86C-4A22-06EF-E672FBD1E5F5}"/>
              </a:ext>
            </a:extLst>
          </p:cNvPr>
          <p:cNvSpPr txBox="1"/>
          <p:nvPr/>
        </p:nvSpPr>
        <p:spPr>
          <a:xfrm>
            <a:off x="4744178" y="5310731"/>
            <a:ext cx="6157056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2000" dirty="0">
                <a:latin typeface="Gill Sans"/>
              </a:rPr>
              <a:t>CESGA users, you can just change SMILES and run!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2000" dirty="0">
                <a:latin typeface="Gill Sans"/>
              </a:rPr>
              <a:t>Also, you can edit the AQME commands and run</a:t>
            </a:r>
          </a:p>
        </p:txBody>
      </p:sp>
    </p:spTree>
    <p:extLst>
      <p:ext uri="{BB962C8B-B14F-4D97-AF65-F5344CB8AC3E}">
        <p14:creationId xmlns:p14="http://schemas.microsoft.com/office/powerpoint/2010/main" val="39762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8BFD8E-E7B2-E487-44C5-1F2FFF706B11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E37B96C-198D-B911-5A28-ED15B2EB853B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002E0D0-AD2E-BE6A-B724-EFB613891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1BA77-7BBE-A26D-11C4-39CCC805141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8" y="2166991"/>
            <a:ext cx="11020589" cy="424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DF8F85-3849-45D8-5A3E-44FC7D384328}"/>
              </a:ext>
            </a:extLst>
          </p:cNvPr>
          <p:cNvSpPr txBox="1"/>
          <p:nvPr/>
        </p:nvSpPr>
        <p:spPr>
          <a:xfrm>
            <a:off x="129443" y="6448191"/>
            <a:ext cx="10255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Alegre-Requena, Paton &amp; col., </a:t>
            </a:r>
            <a:r>
              <a:rPr lang="en-US" sz="1600" i="1" dirty="0">
                <a:latin typeface="Gill Sans"/>
              </a:rPr>
              <a:t>WIREs. </a:t>
            </a:r>
            <a:r>
              <a:rPr lang="en-US" sz="1600" i="1" dirty="0" err="1">
                <a:latin typeface="Gill Sans"/>
              </a:rPr>
              <a:t>Comput</a:t>
            </a:r>
            <a:r>
              <a:rPr lang="en-US" sz="1600" i="1" dirty="0">
                <a:latin typeface="Gill Sans"/>
              </a:rPr>
              <a:t>. Mol. Sci.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e1663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7D84035-6244-DA9A-CE95-760BD8BF060E}"/>
              </a:ext>
            </a:extLst>
          </p:cNvPr>
          <p:cNvSpPr>
            <a:spLocks/>
          </p:cNvSpPr>
          <p:nvPr/>
        </p:nvSpPr>
        <p:spPr bwMode="auto">
          <a:xfrm>
            <a:off x="355336" y="1443489"/>
            <a:ext cx="25487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Overview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AQME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8D73439-1435-F25D-B443-9AA5170ACC81}"/>
              </a:ext>
            </a:extLst>
          </p:cNvPr>
          <p:cNvSpPr>
            <a:spLocks/>
          </p:cNvSpPr>
          <p:nvPr/>
        </p:nvSpPr>
        <p:spPr bwMode="auto">
          <a:xfrm>
            <a:off x="8473337" y="1522800"/>
            <a:ext cx="16933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algn="ctr">
              <a:buSzPct val="77000"/>
            </a:pPr>
            <a:r>
              <a:rPr lang="en-US" dirty="0">
                <a:latin typeface="Gill Sans" charset="0"/>
                <a:cs typeface="Gill Sans" charset="0"/>
                <a:sym typeface="Gill Sans" charset="0"/>
              </a:rPr>
              <a:t>Shree </a:t>
            </a:r>
            <a:r>
              <a:rPr lang="en-US" dirty="0" err="1">
                <a:latin typeface="Gill Sans" charset="0"/>
                <a:cs typeface="Gill Sans" charset="0"/>
                <a:sym typeface="Gill Sans" charset="0"/>
              </a:rPr>
              <a:t>Sowndarya</a:t>
            </a:r>
            <a:endParaRPr lang="en-US" dirty="0"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15" name="Picture 2" descr="shreesowndarya (Shree Sowndarya Santhanalakkshmi Vejaykummar) · GitHub">
            <a:extLst>
              <a:ext uri="{FF2B5EF4-FFF2-40B4-BE49-F238E27FC236}">
                <a16:creationId xmlns:a16="http://schemas.microsoft.com/office/drawing/2014/main" id="{D9343D2A-AE19-666A-4017-4A088BD47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5" t="26405" r="30134" b="20954"/>
          <a:stretch/>
        </p:blipFill>
        <p:spPr bwMode="auto">
          <a:xfrm>
            <a:off x="10384571" y="981683"/>
            <a:ext cx="1359234" cy="1359234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8241DF9-5DC6-DB57-7102-75A1A97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4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BDF0A84A-B262-41DC-72B5-651D73947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D57B4-58C4-8B10-A552-4001CC7C9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06F51-2F7D-F708-58CA-7147235D2E38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B84CDDA-EF76-8920-C561-09F4EE6244E2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62845A7D-B66D-9E4C-F70E-8DFE97078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351B6E26-5CD2-07EA-476C-E85D31E7B068}"/>
              </a:ext>
            </a:extLst>
          </p:cNvPr>
          <p:cNvSpPr>
            <a:spLocks/>
          </p:cNvSpPr>
          <p:nvPr/>
        </p:nvSpPr>
        <p:spPr bwMode="auto">
          <a:xfrm>
            <a:off x="399700" y="1793742"/>
            <a:ext cx="63083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SOMETHING MISSING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from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the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setup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: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57F94664-2245-EB75-A17A-10CB4B4C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5</a:t>
            </a:fld>
            <a:endParaRPr lang="en-US" sz="1400"/>
          </a:p>
        </p:txBody>
      </p:sp>
      <p:pic>
        <p:nvPicPr>
          <p:cNvPr id="9" name="Picture 8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027C0A80-F512-50DE-B2FB-67C3031D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3EF6B-8F6A-F69A-E91F-97482CEA3B70}"/>
              </a:ext>
            </a:extLst>
          </p:cNvPr>
          <p:cNvSpPr txBox="1"/>
          <p:nvPr/>
        </p:nvSpPr>
        <p:spPr>
          <a:xfrm>
            <a:off x="129443" y="6413901"/>
            <a:ext cx="10255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https://aqme.readthedocs.io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40E6896-CD28-2625-FE2C-16FFDC3A84BE}"/>
              </a:ext>
            </a:extLst>
          </p:cNvPr>
          <p:cNvSpPr>
            <a:spLocks/>
          </p:cNvSpPr>
          <p:nvPr/>
        </p:nvSpPr>
        <p:spPr bwMode="auto">
          <a:xfrm>
            <a:off x="959636" y="2602469"/>
            <a:ext cx="9424934" cy="125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65506" bIns="0">
            <a:spAutoFit/>
          </a:bodyPr>
          <a:lstStyle/>
          <a:p>
            <a:pPr marL="387878" indent="-342900">
              <a:lnSpc>
                <a:spcPct val="2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Problem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with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conda, 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sometimes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conda 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install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outdated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versions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of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AQME</a:t>
            </a:r>
          </a:p>
          <a:p>
            <a:pPr marL="387878" indent="-342900">
              <a:lnSpc>
                <a:spcPct val="20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Update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with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: 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pip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install</a:t>
            </a:r>
            <a:r>
              <a:rPr lang="es-ES" sz="2200" dirty="0">
                <a:latin typeface="Gill Sans" charset="0"/>
                <a:cs typeface="Gill Sans" charset="0"/>
                <a:sym typeface="Gill Sans" charset="0"/>
              </a:rPr>
              <a:t> aqme --</a:t>
            </a:r>
            <a:r>
              <a:rPr lang="es-ES" sz="2200" dirty="0" err="1">
                <a:latin typeface="Gill Sans" charset="0"/>
                <a:cs typeface="Gill Sans" charset="0"/>
                <a:sym typeface="Gill Sans" charset="0"/>
              </a:rPr>
              <a:t>upgrade</a:t>
            </a:r>
            <a:endParaRPr lang="es-ES" sz="2200" dirty="0"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20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D0C8-CA9A-F0D8-EE2A-3BFF12A2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40F3CB-1BAA-EC66-B157-B1D0A633ED69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404A0E3-86D0-968E-E25F-F7AF11287E84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12A4E256-7D8C-0B66-4BBC-66D71CD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22545AF3-28BB-AEB7-3AE0-92D8F85A7486}"/>
              </a:ext>
            </a:extLst>
          </p:cNvPr>
          <p:cNvSpPr>
            <a:spLocks/>
          </p:cNvSpPr>
          <p:nvPr/>
        </p:nvSpPr>
        <p:spPr bwMode="auto">
          <a:xfrm>
            <a:off x="355336" y="1271056"/>
            <a:ext cx="63083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Installation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(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instructions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en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Read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the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Docs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)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F06F8CE-4626-DC22-DA62-63C67C5A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6</a:t>
            </a:fld>
            <a:endParaRPr lang="en-US" sz="1400"/>
          </a:p>
        </p:txBody>
      </p:sp>
      <p:pic>
        <p:nvPicPr>
          <p:cNvPr id="9" name="Picture 8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2B0452DC-0860-52F1-85CA-6DB24F94F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4D9FDE-270B-B283-86B2-525A8B571399}"/>
              </a:ext>
            </a:extLst>
          </p:cNvPr>
          <p:cNvSpPr txBox="1"/>
          <p:nvPr/>
        </p:nvSpPr>
        <p:spPr>
          <a:xfrm>
            <a:off x="129443" y="6413901"/>
            <a:ext cx="10255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https://aqme.readthedocs.io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CEAD59-3236-92F6-3000-B9A10469C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513" y="1952348"/>
            <a:ext cx="6025463" cy="475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1E53D-D7CD-45C3-D1A1-79104F0BC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58" y="1952348"/>
            <a:ext cx="1423144" cy="402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0645AD-6200-5BF9-0639-01C228DC7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035" y="1727443"/>
            <a:ext cx="2615519" cy="8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7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402C-216C-6D60-B7D9-7C98D2777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9A2C2F-8142-9FC6-32FB-D92901443BB4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6FA3CDB-7447-211C-13E9-104A303A74D6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00E0E907-C933-5FFA-5152-89F378FC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0B57400-200F-36E9-A743-A1E1D4B0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7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0712DDFE-EFB8-F4BC-FAEC-4BFC4A1AC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8D54ED-4E46-4C4D-7F70-B68C759EAA51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8D9CED-AF8D-68C2-7334-4B1490D23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4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181D0-310A-47F3-C01D-03E9D0C0C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E34502-AC12-0F5C-162C-209D1B3C5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" y="1551824"/>
            <a:ext cx="11713257" cy="418330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FD170C-0A20-DD58-A491-62E156000E4F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4991FF7-5AEA-299D-DC94-24375E8EF43F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EA82608D-CCBE-C1E6-F815-3FBE65F71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F5591FA-B76C-F84C-A81D-8D481BE2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8</a:t>
            </a:fld>
            <a:endParaRPr lang="en-US" sz="1400"/>
          </a:p>
        </p:txBody>
      </p:sp>
      <p:pic>
        <p:nvPicPr>
          <p:cNvPr id="7" name="Picture 6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27E1F38C-7C5A-5DDE-A4BB-A09AC57F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037E4F-8E98-8694-42AC-19DEAF81ED5A}"/>
              </a:ext>
            </a:extLst>
          </p:cNvPr>
          <p:cNvSpPr/>
          <p:nvPr/>
        </p:nvSpPr>
        <p:spPr>
          <a:xfrm>
            <a:off x="5863590" y="1359434"/>
            <a:ext cx="6168198" cy="441271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B3201E-3DA3-DE7F-4D15-84A46F8CC547}"/>
              </a:ext>
            </a:extLst>
          </p:cNvPr>
          <p:cNvSpPr/>
          <p:nvPr/>
        </p:nvSpPr>
        <p:spPr>
          <a:xfrm>
            <a:off x="0" y="3623310"/>
            <a:ext cx="5863590" cy="21279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E2CBC-F81F-ADF7-14BE-D17996C8E789}"/>
              </a:ext>
            </a:extLst>
          </p:cNvPr>
          <p:cNvSpPr txBox="1"/>
          <p:nvPr/>
        </p:nvSpPr>
        <p:spPr>
          <a:xfrm>
            <a:off x="-369570" y="6311601"/>
            <a:ext cx="5478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dirty="0">
                <a:latin typeface="Gill Sans"/>
              </a:rPr>
              <a:t>Future Leaders Special Issue. </a:t>
            </a: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63909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DA1D-7F74-19DB-3886-C42A854B1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E29DD6-BDB8-2EA4-2E9C-12F7245E3456}"/>
              </a:ext>
            </a:extLst>
          </p:cNvPr>
          <p:cNvCxnSpPr>
            <a:cxnSpLocks/>
          </p:cNvCxnSpPr>
          <p:nvPr/>
        </p:nvCxnSpPr>
        <p:spPr>
          <a:xfrm>
            <a:off x="399700" y="894492"/>
            <a:ext cx="1136177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A4C59A1-999C-A4A8-D206-8D706A648671}"/>
              </a:ext>
            </a:extLst>
          </p:cNvPr>
          <p:cNvSpPr txBox="1">
            <a:spLocks/>
          </p:cNvSpPr>
          <p:nvPr/>
        </p:nvSpPr>
        <p:spPr>
          <a:xfrm>
            <a:off x="284498" y="83955"/>
            <a:ext cx="11616350" cy="7386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 algn="l" defTabSz="699614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tx2"/>
                </a:solidFill>
                <a:latin typeface="Vitesse Light" charset="0"/>
                <a:ea typeface="Vitesse Light" charset="0"/>
                <a:cs typeface="Vitesse Light" charset="0"/>
              </a:defRPr>
            </a:lvl1pPr>
          </a:lstStyle>
          <a:p>
            <a:r>
              <a:rPr lang="es-ES" sz="3600" dirty="0"/>
              <a:t>AQME: </a:t>
            </a:r>
            <a:r>
              <a:rPr lang="es-ES" sz="3600" dirty="0" err="1"/>
              <a:t>automation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QM </a:t>
            </a:r>
            <a:r>
              <a:rPr lang="es-ES" sz="3600" dirty="0" err="1"/>
              <a:t>protocols</a:t>
            </a:r>
            <a:endParaRPr lang="en-US" sz="3600" dirty="0"/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07B909FA-CCB7-E9A9-5963-78A7EEA9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654" y="13477"/>
            <a:ext cx="1244134" cy="830042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5600034-3E59-6CB5-5DD4-F4334F8E0211}"/>
              </a:ext>
            </a:extLst>
          </p:cNvPr>
          <p:cNvSpPr>
            <a:spLocks/>
          </p:cNvSpPr>
          <p:nvPr/>
        </p:nvSpPr>
        <p:spPr bwMode="auto">
          <a:xfrm>
            <a:off x="284498" y="1313244"/>
            <a:ext cx="39270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65506" bIns="0">
            <a:spAutoFit/>
          </a:bodyPr>
          <a:lstStyle/>
          <a:p>
            <a:pPr marL="44978">
              <a:buSzPct val="77000"/>
            </a:pP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Conformer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searches</a:t>
            </a:r>
            <a:r>
              <a:rPr lang="es-ES" sz="2400" b="1" dirty="0">
                <a:latin typeface="Gill Sans" charset="0"/>
                <a:cs typeface="Gill Sans" charset="0"/>
                <a:sym typeface="Gill Sans" charset="0"/>
              </a:rPr>
              <a:t> are </a:t>
            </a:r>
            <a:r>
              <a:rPr lang="es-ES" sz="2400" b="1" dirty="0" err="1">
                <a:latin typeface="Gill Sans" charset="0"/>
                <a:cs typeface="Gill Sans" charset="0"/>
                <a:sym typeface="Gill Sans" charset="0"/>
              </a:rPr>
              <a:t>tricky</a:t>
            </a:r>
            <a:endParaRPr lang="es-ES" sz="2400" i="1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7C76431-1C43-C30B-D09A-B49A1375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1486" y="6443435"/>
            <a:ext cx="783217" cy="338554"/>
          </a:xfrm>
        </p:spPr>
        <p:txBody>
          <a:bodyPr/>
          <a:lstStyle/>
          <a:p>
            <a:fld id="{09A062AA-2C6C-4571-9892-9B3657580B26}" type="slidenum">
              <a:rPr lang="en-US" sz="1400" smtClean="0"/>
              <a:t>9</a:t>
            </a:fld>
            <a:endParaRPr lang="en-US" sz="1400"/>
          </a:p>
        </p:txBody>
      </p:sp>
      <p:pic>
        <p:nvPicPr>
          <p:cNvPr id="10" name="Picture 9" descr="IUI Mixto de Síntesis Química y Catálisis Homogenea (ISQCH) | Universidad  de Zaragoza">
            <a:extLst>
              <a:ext uri="{FF2B5EF4-FFF2-40B4-BE49-F238E27FC236}">
                <a16:creationId xmlns:a16="http://schemas.microsoft.com/office/drawing/2014/main" id="{CE4AEEAD-B6B1-1670-0F19-C7B1D35E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035" y="178961"/>
            <a:ext cx="1744679" cy="5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A44283-3707-BABB-7843-919D168ECFC2}"/>
              </a:ext>
            </a:extLst>
          </p:cNvPr>
          <p:cNvSpPr txBox="1"/>
          <p:nvPr/>
        </p:nvSpPr>
        <p:spPr>
          <a:xfrm>
            <a:off x="3608438" y="5144646"/>
            <a:ext cx="5267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Gill Sans" charset="0"/>
                <a:cs typeface="Gill Sans" charset="0"/>
                <a:sym typeface="Gill Sans" charset="0"/>
              </a:rPr>
              <a:t>What’s the most stable conformer in each case?</a:t>
            </a:r>
            <a:endParaRPr lang="en-US" sz="2000" i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998CF7-4581-0882-DFAD-5BBCD595CE70}"/>
              </a:ext>
            </a:extLst>
          </p:cNvPr>
          <p:cNvSpPr txBox="1"/>
          <p:nvPr/>
        </p:nvSpPr>
        <p:spPr>
          <a:xfrm>
            <a:off x="97637" y="6082361"/>
            <a:ext cx="2830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>
                <a:latin typeface="Gill Sans"/>
              </a:rPr>
              <a:t>Future Leaders Special Issue. </a:t>
            </a:r>
          </a:p>
          <a:p>
            <a:pPr algn="ctr"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i="1" dirty="0">
                <a:latin typeface="Gill Sans"/>
              </a:rPr>
              <a:t>Trends in Chem.</a:t>
            </a:r>
            <a:r>
              <a:rPr lang="en-US" sz="1600" dirty="0">
                <a:latin typeface="Gill Sans"/>
              </a:rPr>
              <a:t> </a:t>
            </a:r>
            <a:r>
              <a:rPr lang="en-US" sz="1600" b="1" dirty="0">
                <a:latin typeface="Gill Sans"/>
              </a:rPr>
              <a:t>2024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71922-FA38-D0BD-5752-25AB14C12D94}"/>
              </a:ext>
            </a:extLst>
          </p:cNvPr>
          <p:cNvSpPr txBox="1"/>
          <p:nvPr/>
        </p:nvSpPr>
        <p:spPr>
          <a:xfrm>
            <a:off x="3357461" y="5943048"/>
            <a:ext cx="34539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s-ES" sz="1600" b="1" dirty="0">
                <a:latin typeface="Gill Sans"/>
              </a:rPr>
              <a:t>1: </a:t>
            </a:r>
            <a:r>
              <a:rPr lang="en-US" sz="1600" i="1" dirty="0">
                <a:latin typeface="Gill Sans"/>
              </a:rPr>
              <a:t>Proc. Comb. Inst. </a:t>
            </a:r>
            <a:r>
              <a:rPr lang="en-US" sz="1600" b="1" dirty="0">
                <a:latin typeface="Gill Sans"/>
              </a:rPr>
              <a:t>2023</a:t>
            </a:r>
            <a:r>
              <a:rPr lang="en-US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39</a:t>
            </a:r>
            <a:r>
              <a:rPr lang="fr-FR" sz="1600" dirty="0">
                <a:latin typeface="Gill Sans"/>
              </a:rPr>
              <a:t>, 877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2</a:t>
            </a:r>
            <a:r>
              <a:rPr lang="en-US" sz="1600" dirty="0">
                <a:latin typeface="Gill Sans"/>
              </a:rPr>
              <a:t>,</a:t>
            </a:r>
            <a:r>
              <a:rPr lang="en-US" sz="1600" b="1" dirty="0">
                <a:latin typeface="Gill Sans"/>
              </a:rPr>
              <a:t> 3: </a:t>
            </a:r>
            <a:r>
              <a:rPr lang="de-DE" sz="1600" i="1" dirty="0">
                <a:latin typeface="Gill Sans"/>
              </a:rPr>
              <a:t>Chem. Eng. J.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466</a:t>
            </a:r>
            <a:r>
              <a:rPr lang="de-DE" sz="1600" dirty="0">
                <a:latin typeface="Gill Sans"/>
              </a:rPr>
              <a:t>, 143346.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4:</a:t>
            </a:r>
            <a:r>
              <a:rPr lang="en-US" sz="1600" dirty="0">
                <a:latin typeface="Gill Sans"/>
              </a:rPr>
              <a:t> </a:t>
            </a:r>
            <a:r>
              <a:rPr lang="fr-FR" sz="1600" i="1" dirty="0">
                <a:latin typeface="Gill Sans"/>
              </a:rPr>
              <a:t>Nature Commun. </a:t>
            </a:r>
            <a:r>
              <a:rPr lang="fr-FR" sz="1600" b="1" dirty="0">
                <a:latin typeface="Gill Sans"/>
              </a:rPr>
              <a:t>2022</a:t>
            </a:r>
            <a:r>
              <a:rPr lang="fr-FR" sz="1600" dirty="0">
                <a:latin typeface="Gill Sans"/>
              </a:rPr>
              <a:t>, </a:t>
            </a:r>
            <a:r>
              <a:rPr lang="fr-FR" sz="1600" i="1" dirty="0">
                <a:latin typeface="Gill Sans"/>
              </a:rPr>
              <a:t>13</a:t>
            </a:r>
            <a:r>
              <a:rPr lang="fr-FR" sz="1600" dirty="0">
                <a:latin typeface="Gill Sans"/>
              </a:rPr>
              <a:t>, 6885.</a:t>
            </a:r>
            <a:endParaRPr lang="en-US" sz="1600" dirty="0">
              <a:latin typeface="Gill San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72CA5F-D64B-67B5-98E1-1EE5F4ECD72E}"/>
              </a:ext>
            </a:extLst>
          </p:cNvPr>
          <p:cNvCxnSpPr/>
          <p:nvPr/>
        </p:nvCxnSpPr>
        <p:spPr>
          <a:xfrm>
            <a:off x="3071527" y="5963508"/>
            <a:ext cx="0" cy="8105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FE7E5C-B2EC-C698-B6DA-50F418EDC05B}"/>
              </a:ext>
            </a:extLst>
          </p:cNvPr>
          <p:cNvSpPr txBox="1"/>
          <p:nvPr/>
        </p:nvSpPr>
        <p:spPr>
          <a:xfrm>
            <a:off x="6936361" y="5943047"/>
            <a:ext cx="4873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en-US" sz="1600" b="1" dirty="0">
                <a:latin typeface="Gill Sans"/>
              </a:rPr>
              <a:t>5: </a:t>
            </a:r>
            <a:r>
              <a:rPr lang="de-DE" sz="1600" i="1" dirty="0">
                <a:latin typeface="Gill Sans"/>
              </a:rPr>
              <a:t>J. Am. Chem. Soc. </a:t>
            </a:r>
            <a:r>
              <a:rPr lang="de-DE" sz="1600" b="1" dirty="0">
                <a:latin typeface="Gill Sans"/>
              </a:rPr>
              <a:t>2022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144</a:t>
            </a:r>
            <a:r>
              <a:rPr lang="de-DE" sz="1600" dirty="0">
                <a:latin typeface="Gill Sans"/>
              </a:rPr>
              <a:t>, 86.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6: </a:t>
            </a:r>
            <a:r>
              <a:rPr lang="de-DE" sz="1600" i="1" dirty="0">
                <a:latin typeface="Gill Sans"/>
              </a:rPr>
              <a:t>Chem. Eur. J. </a:t>
            </a:r>
            <a:r>
              <a:rPr lang="de-DE" sz="1600" b="1" dirty="0">
                <a:latin typeface="Gill Sans"/>
              </a:rPr>
              <a:t>2017</a:t>
            </a:r>
            <a:r>
              <a:rPr lang="de-DE" sz="1600" dirty="0">
                <a:latin typeface="Gill Sans"/>
              </a:rPr>
              <a:t>, </a:t>
            </a:r>
            <a:r>
              <a:rPr lang="de-DE" sz="1600" i="1" dirty="0">
                <a:latin typeface="Gill Sans"/>
              </a:rPr>
              <a:t>23</a:t>
            </a:r>
            <a:r>
              <a:rPr lang="de-DE" sz="1600" dirty="0">
                <a:latin typeface="Gill Sans"/>
              </a:rPr>
              <a:t>, 15336</a:t>
            </a:r>
          </a:p>
          <a:p>
            <a:pPr>
              <a:buClr>
                <a:schemeClr val="bg1">
                  <a:lumMod val="65000"/>
                </a:schemeClr>
              </a:buClr>
              <a:buSzPct val="77000"/>
            </a:pPr>
            <a:r>
              <a:rPr lang="de-DE" sz="1600" b="1" dirty="0">
                <a:latin typeface="Gill Sans"/>
              </a:rPr>
              <a:t>7: </a:t>
            </a:r>
            <a:r>
              <a:rPr lang="de-DE" sz="1600" i="1" dirty="0">
                <a:latin typeface="Gill Sans"/>
              </a:rPr>
              <a:t>ChemRxiv</a:t>
            </a:r>
            <a:r>
              <a:rPr lang="de-DE" sz="1600" dirty="0">
                <a:latin typeface="Gill Sans"/>
              </a:rPr>
              <a:t>, </a:t>
            </a:r>
            <a:r>
              <a:rPr lang="de-DE" sz="1600" b="1" dirty="0">
                <a:latin typeface="Gill Sans"/>
              </a:rPr>
              <a:t>2023</a:t>
            </a:r>
            <a:r>
              <a:rPr lang="de-DE" sz="1600" dirty="0">
                <a:latin typeface="Gill Sans"/>
              </a:rPr>
              <a:t>, 10.26434/chemrxiv-2023-8jzsp </a:t>
            </a:r>
            <a:r>
              <a:rPr lang="en-US" sz="1600" dirty="0">
                <a:latin typeface="Gill Sans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95A29-8752-E452-1B8B-625DB80A2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62"/>
          <a:stretch/>
        </p:blipFill>
        <p:spPr>
          <a:xfrm>
            <a:off x="1696434" y="2100286"/>
            <a:ext cx="9089136" cy="235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46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1559</Words>
  <Application>Microsoft Office PowerPoint</Application>
  <PresentationFormat>Widescreen</PresentationFormat>
  <Paragraphs>222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Gill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jvalegre</dc:creator>
  <cp:lastModifiedBy>jvalegre</cp:lastModifiedBy>
  <cp:revision>747</cp:revision>
  <dcterms:created xsi:type="dcterms:W3CDTF">2023-06-21T09:49:49Z</dcterms:created>
  <dcterms:modified xsi:type="dcterms:W3CDTF">2024-06-18T07:43:47Z</dcterms:modified>
</cp:coreProperties>
</file>